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4"/>
  </p:notesMasterIdLst>
  <p:sldIdLst>
    <p:sldId id="256" r:id="rId2"/>
    <p:sldId id="278" r:id="rId3"/>
    <p:sldId id="279" r:id="rId4"/>
    <p:sldId id="272" r:id="rId5"/>
    <p:sldId id="277" r:id="rId6"/>
    <p:sldId id="273" r:id="rId7"/>
    <p:sldId id="269" r:id="rId8"/>
    <p:sldId id="276" r:id="rId9"/>
    <p:sldId id="265" r:id="rId10"/>
    <p:sldId id="266" r:id="rId11"/>
    <p:sldId id="267" r:id="rId12"/>
    <p:sldId id="268" r:id="rId13"/>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lvl1pPr>
    <a:lvl2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lvl2pPr>
    <a:lvl3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lvl3pPr>
    <a:lvl4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lvl4pPr>
    <a:lvl5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lvl5pPr>
    <a:lvl6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lvl6pPr>
    <a:lvl7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lvl7pPr>
    <a:lvl8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lvl8pPr>
    <a:lvl9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Medium"/>
          <a:ea typeface="Helvetica Neue Medium"/>
          <a:cs typeface="Helvetica Neue Medium"/>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FFF"/>
          </a:solidFill>
        </a:fill>
      </a:tcStyle>
    </a:wholeTbl>
    <a:band2H>
      <a:tcTxStyle/>
      <a:tcStyle>
        <a:tcBdr/>
        <a:fill>
          <a:solidFill>
            <a:srgbClr val="E6F0F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Helvetica Neue Medium"/>
          <a:ea typeface="Helvetica Neue Medium"/>
          <a:cs typeface="Helvetica Neue Medium"/>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1F0CC"/>
          </a:solidFill>
        </a:fill>
      </a:tcStyle>
    </a:wholeTbl>
    <a:band2H>
      <a:tcTxStyle/>
      <a:tcStyle>
        <a:tcBdr/>
        <a:fill>
          <a:solidFill>
            <a:srgbClr val="EAF8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Helvetica Neue Medium"/>
          <a:ea typeface="Helvetica Neue Medium"/>
          <a:cs typeface="Helvetica Neue Medium"/>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9D1E1"/>
          </a:solidFill>
        </a:fill>
      </a:tcStyle>
    </a:wholeTbl>
    <a:band2H>
      <a:tcTxStyle/>
      <a:tcStyle>
        <a:tcBdr/>
        <a:fill>
          <a:solidFill>
            <a:srgbClr val="FCE9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Helvetica Neue Medium"/>
          <a:ea typeface="Helvetica Neue Medium"/>
          <a:cs typeface="Helvetica Neue Medium"/>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Helvetica Neue Medium"/>
          <a:ea typeface="Helvetica Neue Medium"/>
          <a:cs typeface="Helvetica Neue Medium"/>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Helvetica Neue Medium"/>
          <a:ea typeface="Helvetica Neue Medium"/>
          <a:cs typeface="Helvetica Neue Medium"/>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90"/>
    <p:restoredTop sz="94665"/>
  </p:normalViewPr>
  <p:slideViewPr>
    <p:cSldViewPr snapToGrid="0" snapToObjects="1">
      <p:cViewPr varScale="1">
        <p:scale>
          <a:sx n="75" d="100"/>
          <a:sy n="75" d="100"/>
        </p:scale>
        <p:origin x="111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1143000" y="685800"/>
            <a:ext cx="4572000" cy="3429000"/>
          </a:xfrm>
          <a:prstGeom prst="rect">
            <a:avLst/>
          </a:prstGeom>
        </p:spPr>
        <p:txBody>
          <a:bodyPr/>
          <a:lstStyle/>
          <a:p>
            <a:endParaRPr/>
          </a:p>
        </p:txBody>
      </p:sp>
      <p:sp>
        <p:nvSpPr>
          <p:cNvPr id="117" name="Shape 117"/>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054414318"/>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osha.gov/pls/oshaweb/owadisp.show_document?p_table=INTERPRETATIONS&amp;p_id=21569"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noTextEdit="1"/>
          </p:cNvSpPr>
          <p:nvPr>
            <p:ph type="sldImg"/>
          </p:nvPr>
        </p:nvSpPr>
        <p:spPr>
          <a:ln/>
        </p:spPr>
      </p:sp>
      <p:sp>
        <p:nvSpPr>
          <p:cNvPr id="3993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4625" lvl="2" indent="-174625" defTabSz="938213">
              <a:buFontTx/>
              <a:buChar char="-"/>
            </a:pPr>
            <a:r>
              <a:rPr lang="en-US" altLang="en-US" dirty="0">
                <a:latin typeface="Times New Roman" charset="0"/>
                <a:ea typeface="MS PGothic" charset="-128"/>
              </a:rPr>
              <a:t>OSHA decision (</a:t>
            </a:r>
            <a:r>
              <a:rPr lang="fr-FR" altLang="en-US" dirty="0">
                <a:latin typeface="Times New Roman" charset="0"/>
                <a:ea typeface="MS PGothic" charset="-128"/>
              </a:rPr>
              <a:t>08/11/1994] - </a:t>
            </a:r>
            <a:r>
              <a:rPr lang="fr-FR" altLang="en-US" dirty="0">
                <a:latin typeface="Times New Roman" charset="0"/>
                <a:ea typeface="MS PGothic" charset="-128"/>
                <a:hlinkClick r:id="rId3" action="ppaction://hlinkfile" tooltip="Construction vs. Maintenance.[1926.32; 1910.12]"/>
              </a:rPr>
              <a:t>Construction vs. Maintenance.[1926.32; 1910.12]</a:t>
            </a:r>
            <a:r>
              <a:rPr lang="fr-FR" altLang="en-US" dirty="0">
                <a:latin typeface="Times New Roman" charset="0"/>
                <a:ea typeface="MS PGothic" charset="-128"/>
              </a:rPr>
              <a:t>)</a:t>
            </a:r>
            <a:r>
              <a:rPr lang="en-US" altLang="en-US" dirty="0">
                <a:latin typeface="Times New Roman" charset="0"/>
                <a:ea typeface="MS PGothic" charset="-128"/>
              </a:rPr>
              <a:t> offers a great explanation of the legal difference between construction and maintenance</a:t>
            </a:r>
          </a:p>
          <a:p>
            <a:pPr marL="174625" lvl="2" indent="-174625" defTabSz="938213">
              <a:buFontTx/>
              <a:buChar char="-"/>
            </a:pPr>
            <a:r>
              <a:rPr lang="en-US" altLang="en-US" dirty="0">
                <a:latin typeface="Times New Roman" charset="0"/>
                <a:ea typeface="MS PGothic" charset="-128"/>
              </a:rPr>
              <a:t>OHSA relies on the same definitions for maintenance vs. construction that the Department of Labor uses in determining prevailing wage compliance.</a:t>
            </a:r>
          </a:p>
          <a:p>
            <a:pPr marL="174625" lvl="2" indent="-174625" defTabSz="938213">
              <a:buFontTx/>
              <a:buChar char="-"/>
            </a:pPr>
            <a:endParaRPr lang="en-US" altLang="en-US" dirty="0">
              <a:latin typeface="Times New Roman" charset="0"/>
              <a:ea typeface="MS PGothic" charset="-128"/>
            </a:endParaRPr>
          </a:p>
          <a:p>
            <a:pPr marL="174625" lvl="2" indent="-174625" defTabSz="938213">
              <a:buFontTx/>
              <a:buChar char="-"/>
            </a:pPr>
            <a:r>
              <a:rPr lang="en-US" altLang="en-US" dirty="0">
                <a:latin typeface="Times New Roman" charset="0"/>
                <a:ea typeface="MS PGothic" charset="-128"/>
              </a:rPr>
              <a:t>Factors:</a:t>
            </a:r>
          </a:p>
          <a:p>
            <a:pPr marL="635000" lvl="3" indent="-174625" defTabSz="938213">
              <a:buFontTx/>
              <a:buChar char="-"/>
            </a:pPr>
            <a:r>
              <a:rPr lang="en-US" altLang="en-US" dirty="0">
                <a:latin typeface="Times New Roman" charset="0"/>
                <a:ea typeface="MS PGothic" charset="-128"/>
              </a:rPr>
              <a:t>One-for-one replacement: </a:t>
            </a:r>
            <a:r>
              <a:rPr lang="en-US" altLang="en-US" dirty="0">
                <a:latin typeface="Calibri" charset="0"/>
                <a:ea typeface="MS PGothic" charset="-128"/>
              </a:rPr>
              <a:t>the replacement of one utility pole with a new, identical pole would be maintenance; however, if it were replaced with an improved pole or equipment, it would be considered construction</a:t>
            </a:r>
          </a:p>
          <a:p>
            <a:pPr marL="635000" lvl="3" indent="-174625" defTabSz="938213">
              <a:buFontTx/>
              <a:buChar char="-"/>
            </a:pPr>
            <a:r>
              <a:rPr lang="en-US" altLang="en-US" dirty="0">
                <a:latin typeface="Calibri" charset="0"/>
                <a:ea typeface="MS PGothic" charset="-128"/>
              </a:rPr>
              <a:t>Scale and complexity:  </a:t>
            </a:r>
          </a:p>
          <a:p>
            <a:pPr marL="1096963" lvl="4" indent="-174625" defTabSz="938213">
              <a:buFontTx/>
              <a:buChar char="-"/>
            </a:pPr>
            <a:r>
              <a:rPr lang="en-US" altLang="en-US" dirty="0">
                <a:latin typeface="Calibri" charset="0"/>
                <a:ea typeface="MS PGothic" charset="-128"/>
              </a:rPr>
              <a:t>“if a steel beam in a building has deteriorated and is replaced by a new, identical beam, the project would be considered a construction repair rather than maintenance because of the replacement project’s scale and complexity.”</a:t>
            </a:r>
          </a:p>
          <a:p>
            <a:pPr marL="1096963" lvl="4" indent="-174625" defTabSz="938213">
              <a:buFontTx/>
              <a:buChar char="-"/>
            </a:pPr>
            <a:r>
              <a:rPr lang="en-US" altLang="en-US" dirty="0">
                <a:latin typeface="Calibri" charset="0"/>
                <a:ea typeface="MS PGothic" charset="-128"/>
              </a:rPr>
              <a:t>“if a bridge was to be stripped and re-painted, that would be considered construction work even if the repainting were done on a scheduled basis.”</a:t>
            </a:r>
          </a:p>
          <a:p>
            <a:pPr marL="1096963" lvl="4" indent="-174625" defTabSz="938213">
              <a:buFontTx/>
              <a:buChar char="-"/>
            </a:pPr>
            <a:r>
              <a:rPr lang="en-US" altLang="en-US" dirty="0">
                <a:latin typeface="Calibri" charset="0"/>
                <a:ea typeface="MS PGothic" charset="-128"/>
              </a:rPr>
              <a:t>“[r]eplacement of a section of limestone cladding on a building, though not necessarily a large project in terms of scale, would typically be considered construction because it is a complex task in view of the steps involved and tools and equipment needed to do the work.”</a:t>
            </a:r>
            <a:endParaRPr lang="en-US" altLang="en-US" dirty="0">
              <a:latin typeface="Times New Roman" charset="0"/>
              <a:ea typeface="MS PGothic" charset="-128"/>
            </a:endParaRPr>
          </a:p>
        </p:txBody>
      </p:sp>
      <p:sp>
        <p:nvSpPr>
          <p:cNvPr id="39939" name="Slide Number Placeholder 3"/>
          <p:cNvSpPr>
            <a:spLocks noGrp="1"/>
          </p:cNvSpPr>
          <p:nvPr>
            <p:ph type="sldNum" sz="quarter" idx="5"/>
          </p:nvPr>
        </p:nvSpPr>
        <p:spPr>
          <a:xfrm>
            <a:off x="3971925" y="8829675"/>
            <a:ext cx="3036888" cy="46513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6463">
              <a:defRPr sz="2400" u="sng">
                <a:solidFill>
                  <a:schemeClr val="tx1"/>
                </a:solidFill>
                <a:latin typeface="Times New Roman" charset="0"/>
                <a:ea typeface="MS PGothic" charset="-128"/>
              </a:defRPr>
            </a:lvl1pPr>
            <a:lvl2pPr marL="742950" indent="-285750" defTabSz="906463">
              <a:defRPr sz="2400" u="sng">
                <a:solidFill>
                  <a:schemeClr val="tx1"/>
                </a:solidFill>
                <a:latin typeface="Times New Roman" charset="0"/>
                <a:ea typeface="MS PGothic" charset="-128"/>
              </a:defRPr>
            </a:lvl2pPr>
            <a:lvl3pPr marL="1143000" indent="-228600" defTabSz="906463">
              <a:defRPr sz="2400" u="sng">
                <a:solidFill>
                  <a:schemeClr val="tx1"/>
                </a:solidFill>
                <a:latin typeface="Times New Roman" charset="0"/>
                <a:ea typeface="MS PGothic" charset="-128"/>
              </a:defRPr>
            </a:lvl3pPr>
            <a:lvl4pPr marL="1600200" indent="-228600" defTabSz="906463">
              <a:defRPr sz="2400" u="sng">
                <a:solidFill>
                  <a:schemeClr val="tx1"/>
                </a:solidFill>
                <a:latin typeface="Times New Roman" charset="0"/>
                <a:ea typeface="MS PGothic" charset="-128"/>
              </a:defRPr>
            </a:lvl4pPr>
            <a:lvl5pPr marL="2057400" indent="-228600" defTabSz="906463">
              <a:defRPr sz="2400" u="sng">
                <a:solidFill>
                  <a:schemeClr val="tx1"/>
                </a:solidFill>
                <a:latin typeface="Times New Roman" charset="0"/>
                <a:ea typeface="MS PGothic" charset="-128"/>
              </a:defRPr>
            </a:lvl5pPr>
            <a:lvl6pPr marL="2514600" indent="-228600" defTabSz="906463" eaLnBrk="0" fontAlgn="base" hangingPunct="0">
              <a:spcBef>
                <a:spcPct val="0"/>
              </a:spcBef>
              <a:spcAft>
                <a:spcPct val="0"/>
              </a:spcAft>
              <a:defRPr sz="2400" u="sng">
                <a:solidFill>
                  <a:schemeClr val="tx1"/>
                </a:solidFill>
                <a:latin typeface="Times New Roman" charset="0"/>
                <a:ea typeface="MS PGothic" charset="-128"/>
              </a:defRPr>
            </a:lvl6pPr>
            <a:lvl7pPr marL="2971800" indent="-228600" defTabSz="906463" eaLnBrk="0" fontAlgn="base" hangingPunct="0">
              <a:spcBef>
                <a:spcPct val="0"/>
              </a:spcBef>
              <a:spcAft>
                <a:spcPct val="0"/>
              </a:spcAft>
              <a:defRPr sz="2400" u="sng">
                <a:solidFill>
                  <a:schemeClr val="tx1"/>
                </a:solidFill>
                <a:latin typeface="Times New Roman" charset="0"/>
                <a:ea typeface="MS PGothic" charset="-128"/>
              </a:defRPr>
            </a:lvl7pPr>
            <a:lvl8pPr marL="3429000" indent="-228600" defTabSz="906463" eaLnBrk="0" fontAlgn="base" hangingPunct="0">
              <a:spcBef>
                <a:spcPct val="0"/>
              </a:spcBef>
              <a:spcAft>
                <a:spcPct val="0"/>
              </a:spcAft>
              <a:defRPr sz="2400" u="sng">
                <a:solidFill>
                  <a:schemeClr val="tx1"/>
                </a:solidFill>
                <a:latin typeface="Times New Roman" charset="0"/>
                <a:ea typeface="MS PGothic" charset="-128"/>
              </a:defRPr>
            </a:lvl8pPr>
            <a:lvl9pPr marL="3886200" indent="-228600" defTabSz="906463" eaLnBrk="0" fontAlgn="base" hangingPunct="0">
              <a:spcBef>
                <a:spcPct val="0"/>
              </a:spcBef>
              <a:spcAft>
                <a:spcPct val="0"/>
              </a:spcAft>
              <a:defRPr sz="2400" u="sng">
                <a:solidFill>
                  <a:schemeClr val="tx1"/>
                </a:solidFill>
                <a:latin typeface="Times New Roman" charset="0"/>
                <a:ea typeface="MS PGothic" charset="-128"/>
              </a:defRPr>
            </a:lvl9pPr>
          </a:lstStyle>
          <a:p>
            <a:fld id="{D757A579-96ED-6849-9DB8-418DC04BD811}" type="slidenum">
              <a:rPr lang="en-US" altLang="en-US" sz="1200" u="none"/>
              <a:pPr/>
              <a:t>6</a:t>
            </a:fld>
            <a:endParaRPr lang="en-US" altLang="en-US" sz="1200" u="none" dirty="0"/>
          </a:p>
        </p:txBody>
      </p:sp>
    </p:spTree>
    <p:extLst>
      <p:ext uri="{BB962C8B-B14F-4D97-AF65-F5344CB8AC3E}">
        <p14:creationId xmlns:p14="http://schemas.microsoft.com/office/powerpoint/2010/main" val="1378951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408099" y="1141048"/>
            <a:ext cx="7990777" cy="3614480"/>
          </a:xfrm>
        </p:spPr>
        <p:txBody>
          <a:bodyPr bIns="0" anchor="b">
            <a:normAutofit/>
          </a:bodyPr>
          <a:lstStyle>
            <a:lvl1pPr algn="l">
              <a:defRPr sz="7680"/>
            </a:lvl1pPr>
          </a:lstStyle>
          <a:p>
            <a:r>
              <a:rPr lang="en-US" smtClean="0"/>
              <a:t>Click to edit Master title style</a:t>
            </a:r>
            <a:endParaRPr lang="en-US" dirty="0"/>
          </a:p>
        </p:txBody>
      </p:sp>
      <p:sp>
        <p:nvSpPr>
          <p:cNvPr id="3" name="Subtitle 2"/>
          <p:cNvSpPr>
            <a:spLocks noGrp="1"/>
          </p:cNvSpPr>
          <p:nvPr>
            <p:ph type="subTitle" idx="1"/>
          </p:nvPr>
        </p:nvSpPr>
        <p:spPr>
          <a:xfrm>
            <a:off x="3408099" y="5022159"/>
            <a:ext cx="7990777" cy="1390394"/>
          </a:xfrm>
        </p:spPr>
        <p:txBody>
          <a:bodyPr tIns="91440" bIns="91440">
            <a:normAutofit/>
          </a:bodyPr>
          <a:lstStyle>
            <a:lvl1pPr marL="0" indent="0" algn="l">
              <a:buNone/>
              <a:defRPr sz="2276" b="0" cap="all" baseline="0">
                <a:solidFill>
                  <a:schemeClr val="tx1"/>
                </a:solidFill>
              </a:defRPr>
            </a:lvl1pPr>
            <a:lvl2pPr marL="487672" indent="0" algn="ctr">
              <a:buNone/>
              <a:defRPr sz="2133"/>
            </a:lvl2pPr>
            <a:lvl3pPr marL="975345" indent="0" algn="ctr">
              <a:buNone/>
              <a:defRPr sz="1920"/>
            </a:lvl3pPr>
            <a:lvl4pPr marL="1463017" indent="0" algn="ctr">
              <a:buNone/>
              <a:defRPr sz="1707"/>
            </a:lvl4pPr>
            <a:lvl5pPr marL="1950690" indent="0" algn="ctr">
              <a:buNone/>
              <a:defRPr sz="1707"/>
            </a:lvl5pPr>
            <a:lvl6pPr marL="2438362" indent="0" algn="ctr">
              <a:buNone/>
              <a:defRPr sz="1707"/>
            </a:lvl6pPr>
            <a:lvl7pPr marL="2926034" indent="0" algn="ctr">
              <a:buNone/>
              <a:defRPr sz="1707"/>
            </a:lvl7pPr>
            <a:lvl8pPr marL="3413707" indent="0" algn="ctr">
              <a:buNone/>
              <a:defRPr sz="1707"/>
            </a:lvl8pPr>
            <a:lvl9pPr marL="3901379" indent="0" algn="ctr">
              <a:buNone/>
              <a:defRPr sz="1707"/>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a:t>9/18/2017</a:t>
            </a:fld>
            <a:endParaRPr lang="en-US" dirty="0"/>
          </a:p>
        </p:txBody>
      </p:sp>
      <p:sp>
        <p:nvSpPr>
          <p:cNvPr id="5" name="Footer Placeholder 4"/>
          <p:cNvSpPr>
            <a:spLocks noGrp="1"/>
          </p:cNvSpPr>
          <p:nvPr>
            <p:ph type="ftr" sz="quarter" idx="11"/>
          </p:nvPr>
        </p:nvSpPr>
        <p:spPr>
          <a:xfrm>
            <a:off x="3408098" y="468350"/>
            <a:ext cx="4389393" cy="439753"/>
          </a:xfrm>
        </p:spPr>
        <p:txBody>
          <a:bodyPr/>
          <a:lstStyle/>
          <a:p>
            <a:endParaRPr lang="en-US" dirty="0"/>
          </a:p>
        </p:txBody>
      </p:sp>
      <p:sp>
        <p:nvSpPr>
          <p:cNvPr id="6" name="Slide Number Placeholder 5"/>
          <p:cNvSpPr>
            <a:spLocks noGrp="1"/>
          </p:cNvSpPr>
          <p:nvPr>
            <p:ph type="sldNum" sz="quarter" idx="12"/>
          </p:nvPr>
        </p:nvSpPr>
        <p:spPr>
          <a:xfrm>
            <a:off x="2040467" y="1136317"/>
            <a:ext cx="1140629" cy="716200"/>
          </a:xfrm>
        </p:spPr>
        <p:txBody>
          <a:bodyPr/>
          <a:lstStyle/>
          <a:p>
            <a:fld id="{86CB4B4D-7CA3-9044-876B-883B54F8677D}" type="slidenum">
              <a:rPr lang="uk-UA" smtClean="0"/>
              <a:t>‹#›</a:t>
            </a:fld>
            <a:endParaRPr lang="uk-UA" dirty="0"/>
          </a:p>
        </p:txBody>
      </p:sp>
      <p:cxnSp>
        <p:nvCxnSpPr>
          <p:cNvPr id="15" name="Straight Connector 14"/>
          <p:cNvCxnSpPr/>
          <p:nvPr/>
        </p:nvCxnSpPr>
        <p:spPr>
          <a:xfrm>
            <a:off x="3408099" y="5018371"/>
            <a:ext cx="7990777"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33" name="Straight Connector 32"/>
          <p:cNvCxnSpPr/>
          <p:nvPr/>
        </p:nvCxnSpPr>
        <p:spPr>
          <a:xfrm>
            <a:off x="2052966" y="2626970"/>
            <a:ext cx="934591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a:t>9/18/2017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uk-UA" smtClean="0"/>
              <a:t>‹#›</a:t>
            </a:fld>
            <a:endParaRPr lang="uk-U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38974" y="1136319"/>
            <a:ext cx="1568750" cy="6627398"/>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052966" y="1136319"/>
            <a:ext cx="7539335" cy="662739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a:t>9/18/2017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uk-UA" smtClean="0"/>
              <a:t>‹#›</a:t>
            </a:fld>
            <a:endParaRPr lang="uk-UA" dirty="0"/>
          </a:p>
        </p:txBody>
      </p:sp>
      <p:cxnSp>
        <p:nvCxnSpPr>
          <p:cNvPr id="15" name="Straight Connector 14"/>
          <p:cNvCxnSpPr/>
          <p:nvPr/>
        </p:nvCxnSpPr>
        <p:spPr>
          <a:xfrm>
            <a:off x="9838973" y="1136319"/>
            <a:ext cx="0" cy="6627398"/>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Shape 56"/>
          <p:cNvSpPr>
            <a:spLocks noGrp="1"/>
          </p:cNvSpPr>
          <p:nvPr>
            <p:ph type="title"/>
          </p:nvPr>
        </p:nvSpPr>
        <p:spPr>
          <a:prstGeom prst="rect">
            <a:avLst/>
          </a:prstGeom>
        </p:spPr>
        <p:txBody>
          <a:bodyPr/>
          <a:lstStyle/>
          <a:p>
            <a:r>
              <a:t>Title Text</a:t>
            </a:r>
          </a:p>
        </p:txBody>
      </p:sp>
      <p:sp>
        <p:nvSpPr>
          <p:cNvPr id="57" name="Shape 57"/>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hape 58"/>
          <p:cNvSpPr>
            <a:spLocks noGrp="1"/>
          </p:cNvSpPr>
          <p:nvPr>
            <p:ph type="sldNum" sz="quarter" idx="2"/>
          </p:nvPr>
        </p:nvSpPr>
        <p:spPr>
          <a:prstGeom prst="rect">
            <a:avLst/>
          </a:prstGeom>
        </p:spPr>
        <p:txBody>
          <a:bodyPr/>
          <a:lstStyle/>
          <a:p>
            <a:fld id="{86CB4B4D-7CA3-9044-876B-883B54F8677D}" type="slidenum">
              <a:rPr/>
              <a:t>‹#›</a:t>
            </a:fld>
            <a:endParaRPr/>
          </a:p>
        </p:txBody>
      </p:sp>
    </p:spTree>
    <p:extLst>
      <p:ext uri="{BB962C8B-B14F-4D97-AF65-F5344CB8AC3E}">
        <p14:creationId xmlns:p14="http://schemas.microsoft.com/office/powerpoint/2010/main" val="928425496"/>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a:t>9/18/2017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uk-UA" smtClean="0"/>
              <a:t>‹#›</a:t>
            </a:fld>
            <a:endParaRPr lang="uk-UA" dirty="0"/>
          </a:p>
        </p:txBody>
      </p:sp>
      <p:cxnSp>
        <p:nvCxnSpPr>
          <p:cNvPr id="33" name="Straight Connector 32"/>
          <p:cNvCxnSpPr/>
          <p:nvPr/>
        </p:nvCxnSpPr>
        <p:spPr>
          <a:xfrm>
            <a:off x="2052966" y="2626970"/>
            <a:ext cx="934591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52965" y="2497607"/>
            <a:ext cx="7988625" cy="2685084"/>
          </a:xfrm>
        </p:spPr>
        <p:txBody>
          <a:bodyPr anchor="b">
            <a:normAutofit/>
          </a:bodyPr>
          <a:lstStyle>
            <a:lvl1pPr algn="l">
              <a:defRPr sz="4551"/>
            </a:lvl1pPr>
          </a:lstStyle>
          <a:p>
            <a:r>
              <a:rPr lang="en-US" smtClean="0"/>
              <a:t>Click to edit Master title style</a:t>
            </a:r>
            <a:endParaRPr lang="en-US" dirty="0"/>
          </a:p>
        </p:txBody>
      </p:sp>
      <p:sp>
        <p:nvSpPr>
          <p:cNvPr id="3" name="Text Placeholder 2"/>
          <p:cNvSpPr>
            <a:spLocks noGrp="1"/>
          </p:cNvSpPr>
          <p:nvPr>
            <p:ph type="body" idx="1"/>
          </p:nvPr>
        </p:nvSpPr>
        <p:spPr>
          <a:xfrm>
            <a:off x="2052966" y="5413257"/>
            <a:ext cx="7988625" cy="1440610"/>
          </a:xfrm>
        </p:spPr>
        <p:txBody>
          <a:bodyPr tIns="91440">
            <a:normAutofit/>
          </a:bodyPr>
          <a:lstStyle>
            <a:lvl1pPr marL="0" indent="0" algn="l">
              <a:buNone/>
              <a:defRPr sz="2560">
                <a:solidFill>
                  <a:schemeClr val="tx1"/>
                </a:solidFill>
              </a:defRPr>
            </a:lvl1pPr>
            <a:lvl2pPr marL="487672" indent="0">
              <a:buNone/>
              <a:defRPr sz="2133">
                <a:solidFill>
                  <a:schemeClr val="tx1">
                    <a:tint val="75000"/>
                  </a:schemeClr>
                </a:solidFill>
              </a:defRPr>
            </a:lvl2pPr>
            <a:lvl3pPr marL="975345" indent="0">
              <a:buNone/>
              <a:defRPr sz="1920">
                <a:solidFill>
                  <a:schemeClr val="tx1">
                    <a:tint val="75000"/>
                  </a:schemeClr>
                </a:solidFill>
              </a:defRPr>
            </a:lvl3pPr>
            <a:lvl4pPr marL="1463017" indent="0">
              <a:buNone/>
              <a:defRPr sz="1707">
                <a:solidFill>
                  <a:schemeClr val="tx1">
                    <a:tint val="75000"/>
                  </a:schemeClr>
                </a:solidFill>
              </a:defRPr>
            </a:lvl4pPr>
            <a:lvl5pPr marL="1950690" indent="0">
              <a:buNone/>
              <a:defRPr sz="1707">
                <a:solidFill>
                  <a:schemeClr val="tx1">
                    <a:tint val="75000"/>
                  </a:schemeClr>
                </a:solidFill>
              </a:defRPr>
            </a:lvl5pPr>
            <a:lvl6pPr marL="2438362" indent="0">
              <a:buNone/>
              <a:defRPr sz="1707">
                <a:solidFill>
                  <a:schemeClr val="tx1">
                    <a:tint val="75000"/>
                  </a:schemeClr>
                </a:solidFill>
              </a:defRPr>
            </a:lvl6pPr>
            <a:lvl7pPr marL="2926034" indent="0">
              <a:buNone/>
              <a:defRPr sz="1707">
                <a:solidFill>
                  <a:schemeClr val="tx1">
                    <a:tint val="75000"/>
                  </a:schemeClr>
                </a:solidFill>
              </a:defRPr>
            </a:lvl7pPr>
            <a:lvl8pPr marL="3413707" indent="0">
              <a:buNone/>
              <a:defRPr sz="1707">
                <a:solidFill>
                  <a:schemeClr val="tx1">
                    <a:tint val="75000"/>
                  </a:schemeClr>
                </a:solidFill>
              </a:defRPr>
            </a:lvl8pPr>
            <a:lvl9pPr marL="3901379" indent="0">
              <a:buNone/>
              <a:defRPr sz="1707">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a:t>9/18/2017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uk-UA" smtClean="0"/>
              <a:t>‹#›</a:t>
            </a:fld>
            <a:endParaRPr lang="uk-UA" dirty="0"/>
          </a:p>
        </p:txBody>
      </p:sp>
      <p:cxnSp>
        <p:nvCxnSpPr>
          <p:cNvPr id="15" name="Straight Connector 14"/>
          <p:cNvCxnSpPr/>
          <p:nvPr/>
        </p:nvCxnSpPr>
        <p:spPr>
          <a:xfrm>
            <a:off x="2052965" y="5411534"/>
            <a:ext cx="7988625"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052966" y="1144733"/>
            <a:ext cx="9345910" cy="150656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052964" y="2864265"/>
            <a:ext cx="4445683" cy="488897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953503" y="2864265"/>
            <a:ext cx="4445372" cy="48889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a:t>9/18/2017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CB4B4D-7CA3-9044-876B-883B54F8677D}" type="slidenum">
              <a:rPr lang="uk-UA" smtClean="0"/>
              <a:t>‹#›</a:t>
            </a:fld>
            <a:endParaRPr lang="uk-UA" dirty="0"/>
          </a:p>
        </p:txBody>
      </p:sp>
      <p:cxnSp>
        <p:nvCxnSpPr>
          <p:cNvPr id="33" name="Straight Connector 32"/>
          <p:cNvCxnSpPr/>
          <p:nvPr/>
        </p:nvCxnSpPr>
        <p:spPr>
          <a:xfrm>
            <a:off x="2052966" y="2626970"/>
            <a:ext cx="934591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36" name="Straight Connector 35"/>
          <p:cNvCxnSpPr/>
          <p:nvPr/>
        </p:nvCxnSpPr>
        <p:spPr>
          <a:xfrm>
            <a:off x="2052966" y="2626970"/>
            <a:ext cx="934591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2052965" y="1143701"/>
            <a:ext cx="9345911" cy="150232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052965" y="2872250"/>
            <a:ext cx="4445534" cy="1140541"/>
          </a:xfrm>
        </p:spPr>
        <p:txBody>
          <a:bodyPr anchor="b">
            <a:normAutofit/>
          </a:bodyPr>
          <a:lstStyle>
            <a:lvl1pPr marL="0" indent="0">
              <a:lnSpc>
                <a:spcPct val="100000"/>
              </a:lnSpc>
              <a:buNone/>
              <a:defRPr sz="3129" b="0" cap="all" baseline="0">
                <a:solidFill>
                  <a:schemeClr val="accent1"/>
                </a:solidFill>
              </a:defRPr>
            </a:lvl1pPr>
            <a:lvl2pPr marL="487672" indent="0">
              <a:buNone/>
              <a:defRPr sz="2133" b="1"/>
            </a:lvl2pPr>
            <a:lvl3pPr marL="975345" indent="0">
              <a:buNone/>
              <a:defRPr sz="1920" b="1"/>
            </a:lvl3pPr>
            <a:lvl4pPr marL="1463017" indent="0">
              <a:buNone/>
              <a:defRPr sz="1707" b="1"/>
            </a:lvl4pPr>
            <a:lvl5pPr marL="1950690" indent="0">
              <a:buNone/>
              <a:defRPr sz="1707" b="1"/>
            </a:lvl5pPr>
            <a:lvl6pPr marL="2438362" indent="0">
              <a:buNone/>
              <a:defRPr sz="1707" b="1"/>
            </a:lvl6pPr>
            <a:lvl7pPr marL="2926034" indent="0">
              <a:buNone/>
              <a:defRPr sz="1707" b="1"/>
            </a:lvl7pPr>
            <a:lvl8pPr marL="3413707" indent="0">
              <a:buNone/>
              <a:defRPr sz="1707" b="1"/>
            </a:lvl8pPr>
            <a:lvl9pPr marL="3901379" indent="0">
              <a:buNone/>
              <a:defRPr sz="1707" b="1"/>
            </a:lvl9pPr>
          </a:lstStyle>
          <a:p>
            <a:pPr lvl="0"/>
            <a:r>
              <a:rPr lang="en-US" smtClean="0"/>
              <a:t>Click to edit Master text styles</a:t>
            </a:r>
          </a:p>
        </p:txBody>
      </p:sp>
      <p:sp>
        <p:nvSpPr>
          <p:cNvPr id="4" name="Content Placeholder 3"/>
          <p:cNvSpPr>
            <a:spLocks noGrp="1"/>
          </p:cNvSpPr>
          <p:nvPr>
            <p:ph sz="half" idx="2"/>
          </p:nvPr>
        </p:nvSpPr>
        <p:spPr>
          <a:xfrm>
            <a:off x="2052965" y="4016740"/>
            <a:ext cx="4445534" cy="376100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953503" y="2877162"/>
            <a:ext cx="4445372" cy="1140959"/>
          </a:xfrm>
        </p:spPr>
        <p:txBody>
          <a:bodyPr anchor="b">
            <a:normAutofit/>
          </a:bodyPr>
          <a:lstStyle>
            <a:lvl1pPr marL="0" indent="0">
              <a:lnSpc>
                <a:spcPct val="100000"/>
              </a:lnSpc>
              <a:buNone/>
              <a:defRPr sz="3129" b="0" cap="all" baseline="0">
                <a:solidFill>
                  <a:schemeClr val="accent1"/>
                </a:solidFill>
              </a:defRPr>
            </a:lvl1pPr>
            <a:lvl2pPr marL="487672" indent="0">
              <a:buNone/>
              <a:defRPr sz="2133" b="1"/>
            </a:lvl2pPr>
            <a:lvl3pPr marL="975345" indent="0">
              <a:buNone/>
              <a:defRPr sz="1920" b="1"/>
            </a:lvl3pPr>
            <a:lvl4pPr marL="1463017" indent="0">
              <a:buNone/>
              <a:defRPr sz="1707" b="1"/>
            </a:lvl4pPr>
            <a:lvl5pPr marL="1950690" indent="0">
              <a:buNone/>
              <a:defRPr sz="1707" b="1"/>
            </a:lvl5pPr>
            <a:lvl6pPr marL="2438362" indent="0">
              <a:buNone/>
              <a:defRPr sz="1707" b="1"/>
            </a:lvl6pPr>
            <a:lvl7pPr marL="2926034" indent="0">
              <a:buNone/>
              <a:defRPr sz="1707" b="1"/>
            </a:lvl7pPr>
            <a:lvl8pPr marL="3413707" indent="0">
              <a:buNone/>
              <a:defRPr sz="1707" b="1"/>
            </a:lvl8pPr>
            <a:lvl9pPr marL="3901379" indent="0">
              <a:buNone/>
              <a:defRPr sz="1707" b="1"/>
            </a:lvl9pPr>
          </a:lstStyle>
          <a:p>
            <a:pPr lvl="0"/>
            <a:r>
              <a:rPr lang="en-US" smtClean="0"/>
              <a:t>Click to edit Master text styles</a:t>
            </a:r>
          </a:p>
        </p:txBody>
      </p:sp>
      <p:sp>
        <p:nvSpPr>
          <p:cNvPr id="6" name="Content Placeholder 5"/>
          <p:cNvSpPr>
            <a:spLocks noGrp="1"/>
          </p:cNvSpPr>
          <p:nvPr>
            <p:ph sz="quarter" idx="4"/>
          </p:nvPr>
        </p:nvSpPr>
        <p:spPr>
          <a:xfrm>
            <a:off x="6953503" y="4012788"/>
            <a:ext cx="4445372" cy="375092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a:t>9/18/2017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6CB4B4D-7CA3-9044-876B-883B54F8677D}" type="slidenum">
              <a:rPr lang="uk-UA" smtClean="0"/>
              <a:t>‹#›</a:t>
            </a:fld>
            <a:endParaRPr lang="uk-U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2" name="Straight Connector 31"/>
          <p:cNvCxnSpPr/>
          <p:nvPr/>
        </p:nvCxnSpPr>
        <p:spPr>
          <a:xfrm>
            <a:off x="2052966" y="2626970"/>
            <a:ext cx="934591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a:t>9/18/2017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6CB4B4D-7CA3-9044-876B-883B54F8677D}" type="slidenum">
              <a:rPr lang="uk-UA" smtClean="0"/>
              <a:t>‹#›</a:t>
            </a:fld>
            <a:endParaRPr lang="uk-U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a:t>9/18/2017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6CB4B4D-7CA3-9044-876B-883B54F8677D}" type="slidenum">
              <a:rPr lang="uk-UA" smtClean="0"/>
              <a:t>‹#›</a:t>
            </a:fld>
            <a:endParaRPr lang="uk-U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46638" y="1136318"/>
            <a:ext cx="3450240" cy="3195900"/>
          </a:xfrm>
        </p:spPr>
        <p:txBody>
          <a:bodyPr anchor="b">
            <a:normAutofit/>
          </a:bodyPr>
          <a:lstStyle>
            <a:lvl1pPr algn="l">
              <a:defRPr sz="3413"/>
            </a:lvl1pPr>
          </a:lstStyle>
          <a:p>
            <a:r>
              <a:rPr lang="en-US" smtClean="0"/>
              <a:t>Click to edit Master title style</a:t>
            </a:r>
            <a:endParaRPr lang="en-US" dirty="0"/>
          </a:p>
        </p:txBody>
      </p:sp>
      <p:sp>
        <p:nvSpPr>
          <p:cNvPr id="3" name="Content Placeholder 2"/>
          <p:cNvSpPr>
            <a:spLocks noGrp="1"/>
          </p:cNvSpPr>
          <p:nvPr>
            <p:ph idx="1"/>
          </p:nvPr>
        </p:nvSpPr>
        <p:spPr>
          <a:xfrm>
            <a:off x="5954355" y="1136319"/>
            <a:ext cx="5444520" cy="6625886"/>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046638" y="4558923"/>
            <a:ext cx="3452258" cy="3197413"/>
          </a:xfrm>
        </p:spPr>
        <p:txBody>
          <a:bodyPr>
            <a:normAutofit/>
          </a:bodyPr>
          <a:lstStyle>
            <a:lvl1pPr marL="0" indent="0" algn="l">
              <a:buNone/>
              <a:defRPr sz="2276"/>
            </a:lvl1pPr>
            <a:lvl2pPr marL="487672" indent="0">
              <a:buNone/>
              <a:defRPr sz="1493"/>
            </a:lvl2pPr>
            <a:lvl3pPr marL="975345" indent="0">
              <a:buNone/>
              <a:defRPr sz="1280"/>
            </a:lvl3pPr>
            <a:lvl4pPr marL="1463017" indent="0">
              <a:buNone/>
              <a:defRPr sz="1067"/>
            </a:lvl4pPr>
            <a:lvl5pPr marL="1950690" indent="0">
              <a:buNone/>
              <a:defRPr sz="1067"/>
            </a:lvl5pPr>
            <a:lvl6pPr marL="2438362" indent="0">
              <a:buNone/>
              <a:defRPr sz="1067"/>
            </a:lvl6pPr>
            <a:lvl7pPr marL="2926034" indent="0">
              <a:buNone/>
              <a:defRPr sz="1067"/>
            </a:lvl7pPr>
            <a:lvl8pPr marL="3413707" indent="0">
              <a:buNone/>
              <a:defRPr sz="1067"/>
            </a:lvl8pPr>
            <a:lvl9pPr marL="3901379" indent="0">
              <a:buNone/>
              <a:defRPr sz="1067"/>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a:t>9/18/2017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CB4B4D-7CA3-9044-876B-883B54F8677D}" type="slidenum">
              <a:rPr lang="uk-UA" smtClean="0"/>
              <a:t>‹#›</a:t>
            </a:fld>
            <a:endParaRPr lang="uk-UA" dirty="0"/>
          </a:p>
        </p:txBody>
      </p:sp>
      <p:cxnSp>
        <p:nvCxnSpPr>
          <p:cNvPr id="17" name="Straight Connector 16"/>
          <p:cNvCxnSpPr/>
          <p:nvPr/>
        </p:nvCxnSpPr>
        <p:spPr>
          <a:xfrm>
            <a:off x="2050486" y="4558921"/>
            <a:ext cx="3446437"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3" name="Group 12"/>
          <p:cNvGrpSpPr/>
          <p:nvPr/>
        </p:nvGrpSpPr>
        <p:grpSpPr>
          <a:xfrm>
            <a:off x="7106135" y="685755"/>
            <a:ext cx="4993973" cy="7323166"/>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2053900" y="1606419"/>
            <a:ext cx="4615019" cy="2603497"/>
          </a:xfrm>
        </p:spPr>
        <p:txBody>
          <a:bodyPr anchor="b">
            <a:normAutofit/>
          </a:bodyPr>
          <a:lstStyle>
            <a:lvl1pPr>
              <a:defRPr sz="455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021515" y="1596506"/>
            <a:ext cx="3178664" cy="5498776"/>
          </a:xfrm>
          <a:solidFill>
            <a:schemeClr val="bg1">
              <a:lumMod val="85000"/>
            </a:schemeClr>
          </a:solidFill>
          <a:ln w="9525" cap="sq">
            <a:noFill/>
            <a:miter lim="800000"/>
          </a:ln>
          <a:effectLst/>
        </p:spPr>
        <p:txBody>
          <a:bodyPr anchor="t"/>
          <a:lstStyle>
            <a:lvl1pPr marL="0" indent="0" algn="ctr">
              <a:buNone/>
              <a:defRPr sz="3413"/>
            </a:lvl1pPr>
            <a:lvl2pPr marL="487672" indent="0">
              <a:buNone/>
              <a:defRPr sz="2987"/>
            </a:lvl2pPr>
            <a:lvl3pPr marL="975345" indent="0">
              <a:buNone/>
              <a:defRPr sz="2560"/>
            </a:lvl3pPr>
            <a:lvl4pPr marL="1463017" indent="0">
              <a:buNone/>
              <a:defRPr sz="2133"/>
            </a:lvl4pPr>
            <a:lvl5pPr marL="1950690" indent="0">
              <a:buNone/>
              <a:defRPr sz="2133"/>
            </a:lvl5pPr>
            <a:lvl6pPr marL="2438362" indent="0">
              <a:buNone/>
              <a:defRPr sz="2133"/>
            </a:lvl6pPr>
            <a:lvl7pPr marL="2926034" indent="0">
              <a:buNone/>
              <a:defRPr sz="2133"/>
            </a:lvl7pPr>
            <a:lvl8pPr marL="3413707" indent="0">
              <a:buNone/>
              <a:defRPr sz="2133"/>
            </a:lvl8pPr>
            <a:lvl9pPr marL="3901379" indent="0">
              <a:buNone/>
              <a:defRPr sz="2133"/>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2052966" y="4474300"/>
            <a:ext cx="4608407" cy="2849766"/>
          </a:xfrm>
        </p:spPr>
        <p:txBody>
          <a:bodyPr>
            <a:normAutofit/>
          </a:bodyPr>
          <a:lstStyle>
            <a:lvl1pPr marL="0" indent="0" algn="l">
              <a:buNone/>
              <a:defRPr sz="2560"/>
            </a:lvl1pPr>
            <a:lvl2pPr marL="487672" indent="0">
              <a:buNone/>
              <a:defRPr sz="1493"/>
            </a:lvl2pPr>
            <a:lvl3pPr marL="975345" indent="0">
              <a:buNone/>
              <a:defRPr sz="1280"/>
            </a:lvl3pPr>
            <a:lvl4pPr marL="1463017" indent="0">
              <a:buNone/>
              <a:defRPr sz="1067"/>
            </a:lvl4pPr>
            <a:lvl5pPr marL="1950690" indent="0">
              <a:buNone/>
              <a:defRPr sz="1067"/>
            </a:lvl5pPr>
            <a:lvl6pPr marL="2438362" indent="0">
              <a:buNone/>
              <a:defRPr sz="1067"/>
            </a:lvl6pPr>
            <a:lvl7pPr marL="2926034" indent="0">
              <a:buNone/>
              <a:defRPr sz="1067"/>
            </a:lvl7pPr>
            <a:lvl8pPr marL="3413707" indent="0">
              <a:buNone/>
              <a:defRPr sz="1067"/>
            </a:lvl8pPr>
            <a:lvl9pPr marL="3901379" indent="0">
              <a:buNone/>
              <a:defRPr sz="1067"/>
            </a:lvl9pPr>
          </a:lstStyle>
          <a:p>
            <a:pPr lvl="0"/>
            <a:r>
              <a:rPr lang="en-US" smtClean="0"/>
              <a:t>Click to edit Master text styles</a:t>
            </a:r>
          </a:p>
        </p:txBody>
      </p:sp>
      <p:sp>
        <p:nvSpPr>
          <p:cNvPr id="5" name="Date Placeholder 4"/>
          <p:cNvSpPr>
            <a:spLocks noGrp="1"/>
          </p:cNvSpPr>
          <p:nvPr>
            <p:ph type="dt" sz="half" idx="10"/>
          </p:nvPr>
        </p:nvSpPr>
        <p:spPr>
          <a:xfrm>
            <a:off x="2043255" y="7779353"/>
            <a:ext cx="4625664" cy="455286"/>
          </a:xfrm>
        </p:spPr>
        <p:txBody>
          <a:bodyPr/>
          <a:lstStyle>
            <a:lvl1pPr algn="l">
              <a:defRPr/>
            </a:lvl1pPr>
          </a:lstStyle>
          <a:p>
            <a:fld id="{48A87A34-81AB-432B-8DAE-1953F412C126}" type="datetimeFigureOut">
              <a:rPr lang="en-US"/>
              <a:pPr/>
              <a:t>9/18/2017</a:t>
            </a:fld>
            <a:endParaRPr lang="en-US" dirty="0"/>
          </a:p>
        </p:txBody>
      </p:sp>
      <p:sp>
        <p:nvSpPr>
          <p:cNvPr id="6" name="Footer Placeholder 5"/>
          <p:cNvSpPr>
            <a:spLocks noGrp="1"/>
          </p:cNvSpPr>
          <p:nvPr>
            <p:ph type="ftr" sz="quarter" idx="11"/>
          </p:nvPr>
        </p:nvSpPr>
        <p:spPr>
          <a:xfrm>
            <a:off x="2044488" y="453179"/>
            <a:ext cx="4624431" cy="456435"/>
          </a:xfrm>
        </p:spPr>
        <p:txBody>
          <a:bodyPr/>
          <a:lstStyle/>
          <a:p>
            <a:endParaRPr lang="en-US" dirty="0"/>
          </a:p>
        </p:txBody>
      </p:sp>
      <p:sp>
        <p:nvSpPr>
          <p:cNvPr id="7" name="Slide Number Placeholder 6"/>
          <p:cNvSpPr>
            <a:spLocks noGrp="1"/>
          </p:cNvSpPr>
          <p:nvPr>
            <p:ph type="sldNum" sz="quarter" idx="12"/>
          </p:nvPr>
        </p:nvSpPr>
        <p:spPr/>
        <p:txBody>
          <a:bodyPr/>
          <a:lstStyle/>
          <a:p>
            <a:fld id="{86CB4B4D-7CA3-9044-876B-883B54F8677D}" type="slidenum">
              <a:rPr lang="uk-UA" smtClean="0"/>
              <a:t>‹#›</a:t>
            </a:fld>
            <a:endParaRPr lang="uk-UA" dirty="0"/>
          </a:p>
        </p:txBody>
      </p:sp>
      <p:cxnSp>
        <p:nvCxnSpPr>
          <p:cNvPr id="31" name="Straight Connector 30"/>
          <p:cNvCxnSpPr/>
          <p:nvPr/>
        </p:nvCxnSpPr>
        <p:spPr>
          <a:xfrm>
            <a:off x="2049822" y="4470905"/>
            <a:ext cx="4610864"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866822"/>
            <a:ext cx="13004800" cy="580198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4">
            <a:extLst>
              <a:ext uri="{28A0092B-C50C-407E-A947-70E740481C1C}">
                <a14:useLocalDpi xmlns:a14="http://schemas.microsoft.com/office/drawing/2010/main" val="0"/>
              </a:ext>
            </a:extLst>
          </a:blip>
          <a:srcRect l="12500" t="1538" r="12500" b="-1538"/>
          <a:stretch/>
        </p:blipFill>
        <p:spPr>
          <a:xfrm>
            <a:off x="-1" y="8668805"/>
            <a:ext cx="13004801" cy="1101834"/>
          </a:xfrm>
          <a:prstGeom prst="rect">
            <a:avLst/>
          </a:prstGeom>
        </p:spPr>
      </p:pic>
      <p:cxnSp>
        <p:nvCxnSpPr>
          <p:cNvPr id="13" name="Straight Connector 12"/>
          <p:cNvCxnSpPr/>
          <p:nvPr/>
        </p:nvCxnSpPr>
        <p:spPr>
          <a:xfrm>
            <a:off x="0" y="8677158"/>
            <a:ext cx="130048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2052966" y="1144207"/>
            <a:ext cx="9345910" cy="149224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052966" y="2866821"/>
            <a:ext cx="9345910" cy="49075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030637" y="469860"/>
            <a:ext cx="3368238" cy="439753"/>
          </a:xfrm>
          <a:prstGeom prst="rect">
            <a:avLst/>
          </a:prstGeom>
        </p:spPr>
        <p:txBody>
          <a:bodyPr vert="horz" lIns="91440" tIns="45720" rIns="91440" bIns="45720" rtlCol="0" anchor="ctr"/>
          <a:lstStyle>
            <a:lvl1pPr algn="r">
              <a:defRPr sz="1422">
                <a:solidFill>
                  <a:schemeClr val="tx1">
                    <a:tint val="75000"/>
                  </a:schemeClr>
                </a:solidFill>
              </a:defRPr>
            </a:lvl1pPr>
          </a:lstStyle>
          <a:p>
            <a:fld id="{48A87A34-81AB-432B-8DAE-1953F412C126}" type="datetimeFigureOut">
              <a:rPr lang="en-US"/>
              <a:pPr/>
              <a:t>9/18/2017</a:t>
            </a:fld>
            <a:endParaRPr lang="en-US" dirty="0"/>
          </a:p>
        </p:txBody>
      </p:sp>
      <p:sp>
        <p:nvSpPr>
          <p:cNvPr id="5" name="Footer Placeholder 4"/>
          <p:cNvSpPr>
            <a:spLocks noGrp="1"/>
          </p:cNvSpPr>
          <p:nvPr>
            <p:ph type="ftr" sz="quarter" idx="3"/>
          </p:nvPr>
        </p:nvSpPr>
        <p:spPr>
          <a:xfrm>
            <a:off x="2052965" y="468350"/>
            <a:ext cx="5737250" cy="439753"/>
          </a:xfrm>
          <a:prstGeom prst="rect">
            <a:avLst/>
          </a:prstGeom>
        </p:spPr>
        <p:txBody>
          <a:bodyPr vert="horz" lIns="91440" tIns="45720" rIns="91440" bIns="45720" rtlCol="0" anchor="ctr"/>
          <a:lstStyle>
            <a:lvl1pPr algn="l">
              <a:defRPr sz="1422">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93653" y="1136317"/>
            <a:ext cx="1131728" cy="716200"/>
          </a:xfrm>
          <a:prstGeom prst="rect">
            <a:avLst/>
          </a:prstGeom>
        </p:spPr>
        <p:txBody>
          <a:bodyPr vert="horz" lIns="91440" tIns="45720" rIns="91440" bIns="45720" rtlCol="0" anchor="t"/>
          <a:lstStyle>
            <a:lvl1pPr algn="r">
              <a:defRPr sz="3982">
                <a:solidFill>
                  <a:schemeClr val="accent1"/>
                </a:solidFill>
              </a:defRPr>
            </a:lvl1pPr>
          </a:lstStyle>
          <a:p>
            <a:fld id="{86CB4B4D-7CA3-9044-876B-883B54F8677D}" type="slidenum">
              <a:rPr lang="uk-UA" smtClean="0"/>
              <a:t>‹#›</a:t>
            </a:fld>
            <a:endParaRPr lang="uk-UA" dirty="0"/>
          </a:p>
        </p:txBody>
      </p:sp>
    </p:spTree>
    <p:extLst>
      <p:ext uri="{BB962C8B-B14F-4D97-AF65-F5344CB8AC3E}">
        <p14:creationId xmlns:p14="http://schemas.microsoft.com/office/powerpoint/2010/main" val="191703609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75345" rtl="0" eaLnBrk="1" latinLnBrk="0" hangingPunct="1">
        <a:lnSpc>
          <a:spcPct val="90000"/>
        </a:lnSpc>
        <a:spcBef>
          <a:spcPct val="0"/>
        </a:spcBef>
        <a:buNone/>
        <a:defRPr sz="4551" b="0" i="0" kern="1200" cap="all">
          <a:solidFill>
            <a:schemeClr val="tx1"/>
          </a:solidFill>
          <a:effectLst/>
          <a:latin typeface="+mj-lt"/>
          <a:ea typeface="+mj-ea"/>
          <a:cs typeface="+mj-cs"/>
        </a:defRPr>
      </a:lvl1pPr>
    </p:titleStyle>
    <p:bodyStyle>
      <a:lvl1pPr marL="325115" indent="-325115" algn="l" defTabSz="975345" rtl="0" eaLnBrk="1" latinLnBrk="0" hangingPunct="1">
        <a:lnSpc>
          <a:spcPct val="120000"/>
        </a:lnSpc>
        <a:spcBef>
          <a:spcPts val="1422"/>
        </a:spcBef>
        <a:buClr>
          <a:schemeClr val="accent1"/>
        </a:buClr>
        <a:buSzPct val="100000"/>
        <a:buFont typeface="Arial" panose="020B0604020202020204" pitchFamily="34" charset="0"/>
        <a:buChar char="•"/>
        <a:defRPr sz="2844" kern="1200" cap="none">
          <a:solidFill>
            <a:schemeClr val="tx1"/>
          </a:solidFill>
          <a:effectLst/>
          <a:latin typeface="+mn-lt"/>
          <a:ea typeface="+mn-ea"/>
          <a:cs typeface="+mn-cs"/>
        </a:defRPr>
      </a:lvl1pPr>
      <a:lvl2pPr marL="975345" indent="-325115" algn="l" defTabSz="975345" rtl="0" eaLnBrk="1" latinLnBrk="0" hangingPunct="1">
        <a:lnSpc>
          <a:spcPct val="120000"/>
        </a:lnSpc>
        <a:spcBef>
          <a:spcPts val="711"/>
        </a:spcBef>
        <a:buClr>
          <a:schemeClr val="accent1"/>
        </a:buClr>
        <a:buSzPct val="100000"/>
        <a:buFont typeface="Arial" panose="020B0604020202020204" pitchFamily="34" charset="0"/>
        <a:buChar char="•"/>
        <a:defRPr sz="2276" kern="1200" cap="none" baseline="0">
          <a:solidFill>
            <a:schemeClr val="tx1"/>
          </a:solidFill>
          <a:effectLst/>
          <a:latin typeface="+mn-lt"/>
          <a:ea typeface="+mn-ea"/>
          <a:cs typeface="+mn-cs"/>
        </a:defRPr>
      </a:lvl2pPr>
      <a:lvl3pPr marL="1625575" indent="-325115" algn="l" defTabSz="975345" rtl="0" eaLnBrk="1" latinLnBrk="0" hangingPunct="1">
        <a:lnSpc>
          <a:spcPct val="120000"/>
        </a:lnSpc>
        <a:spcBef>
          <a:spcPts val="711"/>
        </a:spcBef>
        <a:buClr>
          <a:schemeClr val="accent1"/>
        </a:buClr>
        <a:buSzPct val="100000"/>
        <a:buFont typeface="Arial" panose="020B0604020202020204" pitchFamily="34" charset="0"/>
        <a:buChar char="•"/>
        <a:defRPr sz="2276" kern="1200" cap="none">
          <a:solidFill>
            <a:schemeClr val="tx1"/>
          </a:solidFill>
          <a:effectLst/>
          <a:latin typeface="+mn-lt"/>
          <a:ea typeface="+mn-ea"/>
          <a:cs typeface="+mn-cs"/>
        </a:defRPr>
      </a:lvl3pPr>
      <a:lvl4pPr marL="2275804" indent="-325115" algn="l" defTabSz="975345" rtl="0" eaLnBrk="1" latinLnBrk="0" hangingPunct="1">
        <a:lnSpc>
          <a:spcPct val="120000"/>
        </a:lnSpc>
        <a:spcBef>
          <a:spcPts val="711"/>
        </a:spcBef>
        <a:buClr>
          <a:schemeClr val="accent1"/>
        </a:buClr>
        <a:buSzPct val="100000"/>
        <a:buFont typeface="Arial" panose="020B0604020202020204" pitchFamily="34" charset="0"/>
        <a:buChar char="•"/>
        <a:defRPr sz="1991" kern="1200" cap="none" baseline="0">
          <a:solidFill>
            <a:schemeClr val="tx1"/>
          </a:solidFill>
          <a:effectLst/>
          <a:latin typeface="+mn-lt"/>
          <a:ea typeface="+mn-ea"/>
          <a:cs typeface="+mn-cs"/>
        </a:defRPr>
      </a:lvl4pPr>
      <a:lvl5pPr marL="2926034" indent="-325115" algn="l" defTabSz="975345" rtl="0" eaLnBrk="1" latinLnBrk="0" hangingPunct="1">
        <a:lnSpc>
          <a:spcPct val="120000"/>
        </a:lnSpc>
        <a:spcBef>
          <a:spcPts val="711"/>
        </a:spcBef>
        <a:buClr>
          <a:schemeClr val="accent1"/>
        </a:buClr>
        <a:buSzPct val="100000"/>
        <a:buFont typeface="Arial" panose="020B0604020202020204" pitchFamily="34" charset="0"/>
        <a:buChar char="•"/>
        <a:defRPr sz="1707" kern="1200" cap="none">
          <a:solidFill>
            <a:schemeClr val="tx1"/>
          </a:solidFill>
          <a:effectLst/>
          <a:latin typeface="+mn-lt"/>
          <a:ea typeface="+mn-ea"/>
          <a:cs typeface="+mn-cs"/>
        </a:defRPr>
      </a:lvl5pPr>
      <a:lvl6pPr marL="3576264" indent="-325115" algn="l" defTabSz="1300460" rtl="0" eaLnBrk="1" latinLnBrk="0" hangingPunct="1">
        <a:lnSpc>
          <a:spcPct val="120000"/>
        </a:lnSpc>
        <a:spcBef>
          <a:spcPts val="711"/>
        </a:spcBef>
        <a:buClr>
          <a:schemeClr val="accent1"/>
        </a:buClr>
        <a:buSzPct val="100000"/>
        <a:buFont typeface="Arial" panose="020B0604020202020204" pitchFamily="34" charset="0"/>
        <a:buChar char="•"/>
        <a:defRPr sz="1707" kern="1200">
          <a:solidFill>
            <a:schemeClr val="tx1"/>
          </a:solidFill>
          <a:effectLst/>
          <a:latin typeface="+mn-lt"/>
          <a:ea typeface="+mn-ea"/>
          <a:cs typeface="+mn-cs"/>
        </a:defRPr>
      </a:lvl6pPr>
      <a:lvl7pPr marL="4226494" indent="-325115" algn="l" defTabSz="1300460" rtl="0" eaLnBrk="1" latinLnBrk="0" hangingPunct="1">
        <a:lnSpc>
          <a:spcPct val="120000"/>
        </a:lnSpc>
        <a:spcBef>
          <a:spcPts val="711"/>
        </a:spcBef>
        <a:buClr>
          <a:schemeClr val="accent1"/>
        </a:buClr>
        <a:buSzPct val="100000"/>
        <a:buFont typeface="Arial" panose="020B0604020202020204" pitchFamily="34" charset="0"/>
        <a:buChar char="•"/>
        <a:defRPr sz="1707" kern="1200">
          <a:solidFill>
            <a:schemeClr val="tx1"/>
          </a:solidFill>
          <a:effectLst/>
          <a:latin typeface="+mn-lt"/>
          <a:ea typeface="+mn-ea"/>
          <a:cs typeface="+mn-cs"/>
        </a:defRPr>
      </a:lvl7pPr>
      <a:lvl8pPr marL="4876724" indent="-325115" algn="l" defTabSz="1300460" rtl="0" eaLnBrk="1" latinLnBrk="0" hangingPunct="1">
        <a:lnSpc>
          <a:spcPct val="120000"/>
        </a:lnSpc>
        <a:spcBef>
          <a:spcPts val="711"/>
        </a:spcBef>
        <a:buClr>
          <a:schemeClr val="accent1"/>
        </a:buClr>
        <a:buSzPct val="100000"/>
        <a:buFont typeface="Arial" panose="020B0604020202020204" pitchFamily="34" charset="0"/>
        <a:buChar char="•"/>
        <a:defRPr sz="1707" kern="1200" baseline="0">
          <a:solidFill>
            <a:schemeClr val="tx1"/>
          </a:solidFill>
          <a:effectLst/>
          <a:latin typeface="+mn-lt"/>
          <a:ea typeface="+mn-ea"/>
          <a:cs typeface="+mn-cs"/>
        </a:defRPr>
      </a:lvl8pPr>
      <a:lvl9pPr marL="5526954" indent="-325115" algn="l" defTabSz="1300460" rtl="0" eaLnBrk="1" latinLnBrk="0" hangingPunct="1">
        <a:lnSpc>
          <a:spcPct val="120000"/>
        </a:lnSpc>
        <a:spcBef>
          <a:spcPts val="711"/>
        </a:spcBef>
        <a:buClr>
          <a:schemeClr val="accent1"/>
        </a:buClr>
        <a:buSzPct val="100000"/>
        <a:buFont typeface="Arial" panose="020B0604020202020204" pitchFamily="34" charset="0"/>
        <a:buChar char="•"/>
        <a:defRPr sz="1707" kern="1200" baseline="0">
          <a:solidFill>
            <a:schemeClr val="tx1"/>
          </a:solidFill>
          <a:effectLst/>
          <a:latin typeface="+mn-lt"/>
          <a:ea typeface="+mn-ea"/>
          <a:cs typeface="+mn-cs"/>
        </a:defRPr>
      </a:lvl9pPr>
    </p:bodyStyle>
    <p:otherStyle>
      <a:defPPr>
        <a:defRPr lang="en-US"/>
      </a:defPPr>
      <a:lvl1pPr marL="0" algn="l" defTabSz="975345" rtl="0" eaLnBrk="1" latinLnBrk="0" hangingPunct="1">
        <a:defRPr sz="1920" kern="1200">
          <a:solidFill>
            <a:schemeClr val="tx1"/>
          </a:solidFill>
          <a:latin typeface="+mn-lt"/>
          <a:ea typeface="+mn-ea"/>
          <a:cs typeface="+mn-cs"/>
        </a:defRPr>
      </a:lvl1pPr>
      <a:lvl2pPr marL="487672" algn="l" defTabSz="975345" rtl="0" eaLnBrk="1" latinLnBrk="0" hangingPunct="1">
        <a:defRPr sz="1920" kern="1200">
          <a:solidFill>
            <a:schemeClr val="tx1"/>
          </a:solidFill>
          <a:latin typeface="+mn-lt"/>
          <a:ea typeface="+mn-ea"/>
          <a:cs typeface="+mn-cs"/>
        </a:defRPr>
      </a:lvl2pPr>
      <a:lvl3pPr marL="975345" algn="l" defTabSz="975345" rtl="0" eaLnBrk="1" latinLnBrk="0" hangingPunct="1">
        <a:defRPr sz="1920" kern="1200">
          <a:solidFill>
            <a:schemeClr val="tx1"/>
          </a:solidFill>
          <a:latin typeface="+mn-lt"/>
          <a:ea typeface="+mn-ea"/>
          <a:cs typeface="+mn-cs"/>
        </a:defRPr>
      </a:lvl3pPr>
      <a:lvl4pPr marL="1463017" algn="l" defTabSz="975345" rtl="0" eaLnBrk="1" latinLnBrk="0" hangingPunct="1">
        <a:defRPr sz="1920" kern="1200">
          <a:solidFill>
            <a:schemeClr val="tx1"/>
          </a:solidFill>
          <a:latin typeface="+mn-lt"/>
          <a:ea typeface="+mn-ea"/>
          <a:cs typeface="+mn-cs"/>
        </a:defRPr>
      </a:lvl4pPr>
      <a:lvl5pPr marL="1950690" algn="l" defTabSz="975345" rtl="0" eaLnBrk="1" latinLnBrk="0" hangingPunct="1">
        <a:defRPr sz="1920" kern="1200">
          <a:solidFill>
            <a:schemeClr val="tx1"/>
          </a:solidFill>
          <a:latin typeface="+mn-lt"/>
          <a:ea typeface="+mn-ea"/>
          <a:cs typeface="+mn-cs"/>
        </a:defRPr>
      </a:lvl5pPr>
      <a:lvl6pPr marL="2438362" algn="l" defTabSz="975345" rtl="0" eaLnBrk="1" latinLnBrk="0" hangingPunct="1">
        <a:defRPr sz="1920" kern="1200">
          <a:solidFill>
            <a:schemeClr val="tx1"/>
          </a:solidFill>
          <a:latin typeface="+mn-lt"/>
          <a:ea typeface="+mn-ea"/>
          <a:cs typeface="+mn-cs"/>
        </a:defRPr>
      </a:lvl6pPr>
      <a:lvl7pPr marL="2926034" algn="l" defTabSz="975345" rtl="0" eaLnBrk="1" latinLnBrk="0" hangingPunct="1">
        <a:defRPr sz="1920" kern="1200">
          <a:solidFill>
            <a:schemeClr val="tx1"/>
          </a:solidFill>
          <a:latin typeface="+mn-lt"/>
          <a:ea typeface="+mn-ea"/>
          <a:cs typeface="+mn-cs"/>
        </a:defRPr>
      </a:lvl7pPr>
      <a:lvl8pPr marL="3413707" algn="l" defTabSz="975345" rtl="0" eaLnBrk="1" latinLnBrk="0" hangingPunct="1">
        <a:defRPr sz="1920" kern="1200">
          <a:solidFill>
            <a:schemeClr val="tx1"/>
          </a:solidFill>
          <a:latin typeface="+mn-lt"/>
          <a:ea typeface="+mn-ea"/>
          <a:cs typeface="+mn-cs"/>
        </a:defRPr>
      </a:lvl8pPr>
      <a:lvl9pPr marL="3901379" algn="l" defTabSz="975345"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Shape 119"/>
          <p:cNvSpPr>
            <a:spLocks noGrp="1"/>
          </p:cNvSpPr>
          <p:nvPr>
            <p:ph type="ctrTitle"/>
          </p:nvPr>
        </p:nvSpPr>
        <p:spPr>
          <a:xfrm>
            <a:off x="1270000" y="697394"/>
            <a:ext cx="10464800" cy="3302001"/>
          </a:xfrm>
          <a:prstGeom prst="rect">
            <a:avLst/>
          </a:prstGeom>
        </p:spPr>
        <p:txBody>
          <a:bodyPr/>
          <a:lstStyle/>
          <a:p>
            <a:r>
              <a:rPr lang="en-US" dirty="0" smtClean="0"/>
              <a:t>What’s New in 2017?</a:t>
            </a:r>
            <a:endParaRPr dirty="0"/>
          </a:p>
        </p:txBody>
      </p:sp>
      <p:sp>
        <p:nvSpPr>
          <p:cNvPr id="121" name="Shape 121"/>
          <p:cNvSpPr/>
          <p:nvPr/>
        </p:nvSpPr>
        <p:spPr>
          <a:xfrm>
            <a:off x="5867400" y="6539948"/>
            <a:ext cx="5867400" cy="1626086"/>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p>
            <a:pPr indent="63500">
              <a:defRPr sz="3300">
                <a:latin typeface="+mn-lt"/>
                <a:ea typeface="+mn-ea"/>
                <a:cs typeface="+mn-cs"/>
                <a:sym typeface="Helvetica Neue"/>
              </a:defRPr>
            </a:pPr>
            <a:r>
              <a:rPr dirty="0" smtClean="0"/>
              <a:t>Micki </a:t>
            </a:r>
            <a:r>
              <a:rPr dirty="0"/>
              <a:t>Morris, Partner</a:t>
            </a:r>
            <a:endParaRPr sz="3700" dirty="0"/>
          </a:p>
          <a:p>
            <a:pPr indent="63500">
              <a:defRPr sz="3300">
                <a:latin typeface="+mn-lt"/>
                <a:ea typeface="+mn-ea"/>
                <a:cs typeface="+mn-cs"/>
                <a:sym typeface="Helvetica Neue"/>
              </a:defRPr>
            </a:pPr>
            <a:r>
              <a:rPr lang="en-US" dirty="0" smtClean="0"/>
              <a:t>(713) 960-6009</a:t>
            </a:r>
          </a:p>
          <a:p>
            <a:pPr indent="63500">
              <a:defRPr sz="3300">
                <a:latin typeface="+mn-lt"/>
                <a:ea typeface="+mn-ea"/>
                <a:cs typeface="+mn-cs"/>
                <a:sym typeface="Helvetica Neue"/>
              </a:defRPr>
            </a:pPr>
            <a:r>
              <a:rPr lang="en-US" dirty="0" smtClean="0"/>
              <a:t>mmorris@rmgllp.com</a:t>
            </a:r>
            <a:endParaRPr dirty="0"/>
          </a:p>
        </p:txBody>
      </p:sp>
      <p:pic>
        <p:nvPicPr>
          <p:cNvPr id="122" name="image1.png"/>
          <p:cNvPicPr>
            <a:picLocks noChangeAspect="1"/>
          </p:cNvPicPr>
          <p:nvPr/>
        </p:nvPicPr>
        <p:blipFill>
          <a:blip r:embed="rId2">
            <a:extLst/>
          </a:blip>
          <a:stretch>
            <a:fillRect/>
          </a:stretch>
        </p:blipFill>
        <p:spPr>
          <a:xfrm>
            <a:off x="767635" y="6140312"/>
            <a:ext cx="4587394" cy="1871870"/>
          </a:xfrm>
          <a:prstGeom prst="rect">
            <a:avLst/>
          </a:prstGeom>
          <a:ln w="12700">
            <a:miter lim="400000"/>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Shape 151"/>
          <p:cNvSpPr>
            <a:spLocks noGrp="1"/>
          </p:cNvSpPr>
          <p:nvPr>
            <p:ph type="title"/>
          </p:nvPr>
        </p:nvSpPr>
        <p:spPr>
          <a:prstGeom prst="rect">
            <a:avLst/>
          </a:prstGeom>
        </p:spPr>
        <p:txBody>
          <a:bodyPr>
            <a:normAutofit/>
          </a:bodyPr>
          <a:lstStyle>
            <a:lvl1pPr defTabSz="484886">
              <a:defRPr sz="6640"/>
            </a:lvl1pPr>
          </a:lstStyle>
          <a:p>
            <a:r>
              <a:rPr sz="4800"/>
              <a:t>Public Works, Clean-up</a:t>
            </a:r>
            <a:r>
              <a:rPr sz="4800" smtClean="0"/>
              <a:t>,</a:t>
            </a:r>
            <a:r>
              <a:rPr lang="en-US" sz="4800" smtClean="0"/>
              <a:t> </a:t>
            </a:r>
            <a:r>
              <a:rPr sz="4800" smtClean="0"/>
              <a:t> </a:t>
            </a:r>
            <a:r>
              <a:rPr sz="4800"/>
              <a:t>and Bonding</a:t>
            </a:r>
          </a:p>
        </p:txBody>
      </p:sp>
      <p:sp>
        <p:nvSpPr>
          <p:cNvPr id="152" name="Shape 152"/>
          <p:cNvSpPr>
            <a:spLocks noGrp="1"/>
          </p:cNvSpPr>
          <p:nvPr>
            <p:ph type="body" idx="1"/>
          </p:nvPr>
        </p:nvSpPr>
        <p:spPr>
          <a:xfrm>
            <a:off x="957263" y="2866821"/>
            <a:ext cx="11144250" cy="4907538"/>
          </a:xfrm>
          <a:prstGeom prst="rect">
            <a:avLst/>
          </a:prstGeom>
        </p:spPr>
        <p:txBody>
          <a:bodyPr>
            <a:normAutofit fontScale="92500"/>
          </a:bodyPr>
          <a:lstStyle/>
          <a:p>
            <a:pPr marL="355600" indent="-355600" defTabSz="467359">
              <a:spcBef>
                <a:spcPts val="3300"/>
              </a:spcBef>
              <a:defRPr sz="2560"/>
            </a:pPr>
            <a:r>
              <a:rPr/>
              <a:t>Payment bonds are required for public works projects that exceed $25,000 in value.</a:t>
            </a:r>
          </a:p>
          <a:p>
            <a:pPr marL="355600" indent="-355600" defTabSz="467359">
              <a:spcBef>
                <a:spcPts val="3300"/>
              </a:spcBef>
              <a:defRPr sz="2560"/>
            </a:pPr>
            <a:r>
              <a:rPr/>
              <a:t>Performance bonds are required for projects that exceed $100,000 in value.</a:t>
            </a:r>
          </a:p>
          <a:p>
            <a:pPr marL="355600" indent="-355600" defTabSz="467359">
              <a:spcBef>
                <a:spcPts val="3300"/>
              </a:spcBef>
              <a:defRPr sz="2560"/>
            </a:pPr>
            <a:r>
              <a:rPr/>
              <a:t>Clean-up work (which includes dehumidifying, dewatering, debris removal, and removal of wet materials) is not a public works project and does not require bonding.</a:t>
            </a:r>
          </a:p>
          <a:p>
            <a:pPr marL="355600" indent="-355600" defTabSz="467359">
              <a:spcBef>
                <a:spcPts val="3300"/>
              </a:spcBef>
              <a:defRPr sz="2560"/>
            </a:pPr>
            <a:r>
              <a:rPr/>
              <a:t>But, building and restoration work are public works that require bonding. </a:t>
            </a:r>
          </a:p>
          <a:p>
            <a:pPr marL="355600" indent="-355600" defTabSz="467359">
              <a:spcBef>
                <a:spcPts val="3300"/>
              </a:spcBef>
              <a:defRPr sz="2560"/>
            </a:pPr>
            <a:r>
              <a:rPr/>
              <a:t>This distinction rests in a gray area that requires the exercise of judgment based upon the size and scope of work involved.</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Shape 154"/>
          <p:cNvSpPr>
            <a:spLocks noGrp="1"/>
          </p:cNvSpPr>
          <p:nvPr>
            <p:ph type="title"/>
          </p:nvPr>
        </p:nvSpPr>
        <p:spPr>
          <a:prstGeom prst="rect">
            <a:avLst/>
          </a:prstGeom>
        </p:spPr>
        <p:txBody>
          <a:bodyPr>
            <a:normAutofit/>
          </a:bodyPr>
          <a:lstStyle>
            <a:lvl1pPr defTabSz="484886">
              <a:defRPr sz="6600"/>
            </a:lvl1pPr>
          </a:lstStyle>
          <a:p>
            <a:r>
              <a:rPr sz="4800"/>
              <a:t>Preserving Entitlement to FEMA Reimbursement</a:t>
            </a:r>
          </a:p>
        </p:txBody>
      </p:sp>
      <p:sp>
        <p:nvSpPr>
          <p:cNvPr id="155" name="Shape 155"/>
          <p:cNvSpPr>
            <a:spLocks noGrp="1"/>
          </p:cNvSpPr>
          <p:nvPr>
            <p:ph type="body" idx="1"/>
          </p:nvPr>
        </p:nvSpPr>
        <p:spPr>
          <a:xfrm>
            <a:off x="1000125" y="3138283"/>
            <a:ext cx="11201400" cy="4907538"/>
          </a:xfrm>
          <a:prstGeom prst="rect">
            <a:avLst/>
          </a:prstGeom>
        </p:spPr>
        <p:txBody>
          <a:bodyPr/>
          <a:lstStyle/>
          <a:p>
            <a:r>
              <a:rPr/>
              <a:t>School districts are eligible to receive public assistance reimbursement from FEMA for eligible disaster recovery expenses.</a:t>
            </a:r>
          </a:p>
          <a:p>
            <a:r>
              <a:rPr i="1"/>
              <a:t>Public Assistance Program &amp; Policy Guide FP 104-009-2/April 2017</a:t>
            </a:r>
            <a:r>
              <a:rPr/>
              <a:t> is FEMA’s comprehensive guidance document.</a:t>
            </a:r>
          </a:p>
          <a:p>
            <a:r>
              <a:rPr/>
              <a:t>Keys to successfully obtaining reimbursement are monitoring and documentation.</a:t>
            </a:r>
          </a:p>
          <a:p>
            <a:r>
              <a:rPr/>
              <a:t>Reimbursements are subject to subsequent audit.</a:t>
            </a: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Shape 157"/>
          <p:cNvSpPr/>
          <p:nvPr/>
        </p:nvSpPr>
        <p:spPr>
          <a:xfrm>
            <a:off x="768625" y="284161"/>
            <a:ext cx="11370366" cy="3890390"/>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a:bodyPr>
          <a:lstStyle/>
          <a:p>
            <a:pPr marL="444500" indent="-444500" algn="l">
              <a:spcBef>
                <a:spcPts val="4200"/>
              </a:spcBef>
              <a:buSzPct val="145000"/>
              <a:buChar char="•"/>
              <a:defRPr sz="3000">
                <a:latin typeface="+mn-lt"/>
                <a:ea typeface="+mn-ea"/>
                <a:cs typeface="+mn-cs"/>
                <a:sym typeface="Helvetica Neue"/>
              </a:defRPr>
            </a:pPr>
            <a:endParaRPr/>
          </a:p>
          <a:p>
            <a:pPr indent="109728">
              <a:spcBef>
                <a:spcPts val="4200"/>
              </a:spcBef>
              <a:defRPr sz="3000" b="1">
                <a:latin typeface="+mn-lt"/>
                <a:ea typeface="+mn-ea"/>
                <a:cs typeface="+mn-cs"/>
                <a:sym typeface="Helvetica Neue"/>
              </a:defRPr>
            </a:pPr>
            <a:r>
              <a:rPr/>
              <a:t>THE FOREGOING PRESENTATION WAS CREATED BY ROGERS, MORRIS &amp; GROVER, LLP. THIS PRESENTATION IS INTENDED TO BE USED SOLELY FOR GENERAL INFORMATION PURPOSES AND IS NOT TO BE REGARDED AS LEGAL ADVICE.  IF SPECIFIC LEGAL ADVICE IS SOUGHT, PLEASE CONSULT AN ATTORNEY. </a:t>
            </a:r>
          </a:p>
        </p:txBody>
      </p:sp>
      <p:pic>
        <p:nvPicPr>
          <p:cNvPr id="158" name="image1.tif"/>
          <p:cNvPicPr>
            <a:picLocks noChangeAspect="1"/>
          </p:cNvPicPr>
          <p:nvPr/>
        </p:nvPicPr>
        <p:blipFill>
          <a:blip r:embed="rId2">
            <a:extLst/>
          </a:blip>
          <a:stretch>
            <a:fillRect/>
          </a:stretch>
        </p:blipFill>
        <p:spPr>
          <a:xfrm>
            <a:off x="1379306" y="5555974"/>
            <a:ext cx="4587394" cy="1871870"/>
          </a:xfrm>
          <a:prstGeom prst="rect">
            <a:avLst/>
          </a:prstGeom>
          <a:ln w="12700">
            <a:miter lim="400000"/>
          </a:ln>
        </p:spPr>
      </p:pic>
      <p:sp>
        <p:nvSpPr>
          <p:cNvPr id="159" name="Shape 159"/>
          <p:cNvSpPr/>
          <p:nvPr/>
        </p:nvSpPr>
        <p:spPr>
          <a:xfrm>
            <a:off x="6877877" y="5582477"/>
            <a:ext cx="4704523" cy="167010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marL="256031" indent="-146304">
              <a:spcBef>
                <a:spcPts val="300"/>
              </a:spcBef>
              <a:defRPr b="1">
                <a:latin typeface="+mn-lt"/>
                <a:ea typeface="+mn-ea"/>
                <a:cs typeface="+mn-cs"/>
                <a:sym typeface="Helvetica Neue"/>
              </a:defRPr>
            </a:pPr>
            <a:r>
              <a:rPr/>
              <a:t>5718 Westheimer, Suite 1200</a:t>
            </a:r>
          </a:p>
          <a:p>
            <a:pPr marL="256031" indent="-146304">
              <a:spcBef>
                <a:spcPts val="300"/>
              </a:spcBef>
              <a:defRPr b="1">
                <a:latin typeface="+mn-lt"/>
                <a:ea typeface="+mn-ea"/>
                <a:cs typeface="+mn-cs"/>
                <a:sym typeface="Helvetica Neue"/>
              </a:defRPr>
            </a:pPr>
            <a:r>
              <a:rPr/>
              <a:t>Houston, Texas 77057</a:t>
            </a:r>
          </a:p>
          <a:p>
            <a:pPr marL="256031" indent="-146304">
              <a:spcBef>
                <a:spcPts val="300"/>
              </a:spcBef>
              <a:defRPr b="1">
                <a:latin typeface="+mn-lt"/>
                <a:ea typeface="+mn-ea"/>
                <a:cs typeface="+mn-cs"/>
                <a:sym typeface="Helvetica Neue"/>
              </a:defRPr>
            </a:pPr>
            <a:r>
              <a:rPr/>
              <a:t>Telephone: 713.960.6000</a:t>
            </a:r>
          </a:p>
          <a:p>
            <a:pPr marL="256031" indent="-146304">
              <a:spcBef>
                <a:spcPts val="300"/>
              </a:spcBef>
              <a:defRPr b="1">
                <a:latin typeface="+mn-lt"/>
                <a:ea typeface="+mn-ea"/>
                <a:cs typeface="+mn-cs"/>
                <a:sym typeface="Helvetica Neue"/>
              </a:defRPr>
            </a:pPr>
            <a:r>
              <a:rPr/>
              <a:t>Facsimile: 713.960.6025</a:t>
            </a: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Criminal History</a:t>
            </a:r>
            <a:endParaRPr lang="en-US" dirty="0"/>
          </a:p>
        </p:txBody>
      </p:sp>
      <p:sp>
        <p:nvSpPr>
          <p:cNvPr id="3" name="Content Placeholder 2"/>
          <p:cNvSpPr>
            <a:spLocks noGrp="1"/>
          </p:cNvSpPr>
          <p:nvPr>
            <p:ph idx="1"/>
          </p:nvPr>
        </p:nvSpPr>
        <p:spPr/>
        <p:txBody>
          <a:bodyPr/>
          <a:lstStyle/>
          <a:p>
            <a:r>
              <a:rPr lang="en-US" dirty="0" smtClean="0"/>
              <a:t>Only required at “instructional facilities”</a:t>
            </a:r>
          </a:p>
          <a:p>
            <a:r>
              <a:rPr lang="en-US" dirty="0" smtClean="0"/>
              <a:t>Not required if work will be completed seven days before use as an instructional facility</a:t>
            </a:r>
          </a:p>
          <a:p>
            <a:r>
              <a:rPr lang="en-US" dirty="0" smtClean="0"/>
              <a:t>2017 clarifications to what constitutes “opportunity for direct contact” with students</a:t>
            </a:r>
          </a:p>
          <a:p>
            <a:pPr lvl="1"/>
            <a:r>
              <a:rPr lang="en-US" dirty="0" smtClean="0"/>
              <a:t>6-foot fence separation will suffice for additions and renovations if contractor has separate restrooms and a policy prohibiting interaction with students</a:t>
            </a:r>
          </a:p>
          <a:p>
            <a:pPr lvl="1"/>
            <a:r>
              <a:rPr lang="en-US" dirty="0" smtClean="0"/>
              <a:t>If work will be completed</a:t>
            </a:r>
          </a:p>
          <a:p>
            <a:pPr lvl="1"/>
            <a:endParaRPr lang="en-US" dirty="0"/>
          </a:p>
          <a:p>
            <a:pPr lvl="1"/>
            <a:endParaRPr lang="en-US" dirty="0"/>
          </a:p>
        </p:txBody>
      </p:sp>
    </p:spTree>
    <p:extLst>
      <p:ext uri="{BB962C8B-B14F-4D97-AF65-F5344CB8AC3E}">
        <p14:creationId xmlns:p14="http://schemas.microsoft.com/office/powerpoint/2010/main" val="202915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Required contract Provisions</a:t>
            </a:r>
            <a:endParaRPr lang="en-US" dirty="0"/>
          </a:p>
        </p:txBody>
      </p:sp>
      <p:sp>
        <p:nvSpPr>
          <p:cNvPr id="3" name="Content Placeholder 2"/>
          <p:cNvSpPr>
            <a:spLocks noGrp="1"/>
          </p:cNvSpPr>
          <p:nvPr>
            <p:ph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lang="en-US" dirty="0">
              <a:ea typeface="ＭＳ Ｐゴシック" charset="-128"/>
            </a:endParaRPr>
          </a:p>
          <a:p>
            <a:pPr defTabSz="914400">
              <a:lnSpc>
                <a:spcPct val="100000"/>
              </a:lnSpc>
              <a:spcBef>
                <a:spcPts val="0"/>
              </a:spcBef>
              <a:buClrTx/>
              <a:buSzTx/>
            </a:pPr>
            <a:r>
              <a:rPr lang="en-US" sz="3200" dirty="0" smtClean="0">
                <a:ea typeface="ＭＳ Ｐゴシック" charset="-128"/>
              </a:rPr>
              <a:t>Statement that vendor does not boycott Israel</a:t>
            </a:r>
          </a:p>
          <a:p>
            <a:pPr defTabSz="914400">
              <a:lnSpc>
                <a:spcPct val="100000"/>
              </a:lnSpc>
              <a:spcBef>
                <a:spcPts val="0"/>
              </a:spcBef>
              <a:buClrTx/>
              <a:buSzTx/>
            </a:pPr>
            <a:endParaRPr lang="en-US" sz="3200" dirty="0" smtClean="0">
              <a:ea typeface="ＭＳ Ｐゴシック" charset="-128"/>
            </a:endParaRPr>
          </a:p>
          <a:p>
            <a:pPr defTabSz="914400">
              <a:lnSpc>
                <a:spcPct val="100000"/>
              </a:lnSpc>
              <a:spcBef>
                <a:spcPts val="0"/>
              </a:spcBef>
              <a:buClrTx/>
              <a:buSzTx/>
            </a:pPr>
            <a:r>
              <a:rPr lang="en-US" sz="3200" dirty="0" smtClean="0">
                <a:ea typeface="ＭＳ Ｐゴシック" charset="-128"/>
              </a:rPr>
              <a:t>Must verify that vendor is not on Comptroller’s list of companies who support terrorism directly or indirectly</a:t>
            </a:r>
          </a:p>
          <a:p>
            <a:pPr defTabSz="914400">
              <a:lnSpc>
                <a:spcPct val="100000"/>
              </a:lnSpc>
              <a:spcBef>
                <a:spcPts val="0"/>
              </a:spcBef>
              <a:buClrTx/>
              <a:buSzTx/>
            </a:pPr>
            <a:endParaRPr lang="en-US" sz="3200" dirty="0" smtClean="0">
              <a:ea typeface="ＭＳ Ｐゴシック" charset="-128"/>
            </a:endParaRPr>
          </a:p>
          <a:p>
            <a:pPr defTabSz="914400">
              <a:lnSpc>
                <a:spcPct val="100000"/>
              </a:lnSpc>
              <a:spcBef>
                <a:spcPts val="0"/>
              </a:spcBef>
              <a:buClrTx/>
              <a:buSzTx/>
            </a:pPr>
            <a:r>
              <a:rPr lang="en-US" sz="3200" dirty="0" smtClean="0">
                <a:ea typeface="ＭＳ Ｐゴシック" charset="-128"/>
              </a:rPr>
              <a:t>Choice of law for construction contracts must be Texas, venue must be project location</a:t>
            </a:r>
            <a:endParaRPr lang="en-US" sz="3200" dirty="0">
              <a:ea typeface="ＭＳ Ｐゴシック" charset="-128"/>
            </a:endParaRPr>
          </a:p>
        </p:txBody>
      </p:sp>
    </p:spTree>
    <p:extLst>
      <p:ext uri="{BB962C8B-B14F-4D97-AF65-F5344CB8AC3E}">
        <p14:creationId xmlns:p14="http://schemas.microsoft.com/office/powerpoint/2010/main" val="941589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2015 IECC</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AG has opined that it is binding on school district projects even in areas without building official (Texas Administrative Code for School Facilities requires compliance with most recent version of IECC)</a:t>
            </a:r>
            <a:endParaRPr lang="en-US" dirty="0"/>
          </a:p>
          <a:p>
            <a:r>
              <a:rPr lang="en-US" dirty="0" smtClean="0"/>
              <a:t>Additions and alterations to existing buildings shall comply  - and be treated as new construction - without requiring unaltered portions of buildings to comply (there are exceptions in C503.1)</a:t>
            </a:r>
          </a:p>
          <a:p>
            <a:r>
              <a:rPr lang="en-US" dirty="0" smtClean="0"/>
              <a:t>New heating and cooling systems, mechanical systems and equipment that are part of the alteration shall comply</a:t>
            </a:r>
          </a:p>
          <a:p>
            <a:r>
              <a:rPr lang="en-US" dirty="0" smtClean="0"/>
              <a:t>Maintenance repairs treated differently than alterations </a:t>
            </a:r>
            <a:r>
              <a:rPr lang="mr-IN" dirty="0" smtClean="0"/>
              <a:t>–</a:t>
            </a:r>
            <a:r>
              <a:rPr lang="en-US" dirty="0" smtClean="0"/>
              <a:t> must maintain to be in compliance with version of code in effect at time of installation</a:t>
            </a:r>
          </a:p>
        </p:txBody>
      </p:sp>
    </p:spTree>
    <p:extLst>
      <p:ext uri="{BB962C8B-B14F-4D97-AF65-F5344CB8AC3E}">
        <p14:creationId xmlns:p14="http://schemas.microsoft.com/office/powerpoint/2010/main" val="17222994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Commissioning </a:t>
            </a:r>
            <a:endParaRPr lang="en-US" dirty="0"/>
          </a:p>
        </p:txBody>
      </p:sp>
      <p:sp>
        <p:nvSpPr>
          <p:cNvPr id="3" name="Content Placeholder 2"/>
          <p:cNvSpPr>
            <a:spLocks noGrp="1"/>
          </p:cNvSpPr>
          <p:nvPr>
            <p:ph idx="1"/>
          </p:nvPr>
        </p:nvSpPr>
        <p:spPr>
          <a:xfrm>
            <a:off x="1042988" y="2866821"/>
            <a:ext cx="11015662" cy="5234192"/>
          </a:xfrm>
        </p:spPr>
        <p:txBody>
          <a:bodyPr/>
          <a:lstStyle/>
          <a:p>
            <a:r>
              <a:rPr lang="en-US" dirty="0" smtClean="0"/>
              <a:t>2015 IECC clearly requires </a:t>
            </a:r>
            <a:r>
              <a:rPr lang="en-US" dirty="0"/>
              <a:t>c</a:t>
            </a:r>
            <a:r>
              <a:rPr lang="en-US" dirty="0" smtClean="0"/>
              <a:t>ommissioning for construction phase; not clear as to design or warranty phase</a:t>
            </a:r>
          </a:p>
          <a:p>
            <a:r>
              <a:rPr lang="en-US" dirty="0" smtClean="0"/>
              <a:t>Commissioning Agent must be independent from design team</a:t>
            </a:r>
          </a:p>
          <a:p>
            <a:r>
              <a:rPr lang="en-US" dirty="0" smtClean="0"/>
              <a:t>May procure commissioning services as “professional services” under Texas Gov’t Code Section 2269.058</a:t>
            </a:r>
          </a:p>
          <a:p>
            <a:r>
              <a:rPr lang="en-US" dirty="0" smtClean="0"/>
              <a:t>Price based procurement must clarify that you are NOT seeking A/E services, even if A/E firms respond</a:t>
            </a:r>
            <a:endParaRPr lang="en-US" dirty="0"/>
          </a:p>
        </p:txBody>
      </p:sp>
    </p:spTree>
    <p:extLst>
      <p:ext uri="{BB962C8B-B14F-4D97-AF65-F5344CB8AC3E}">
        <p14:creationId xmlns:p14="http://schemas.microsoft.com/office/powerpoint/2010/main" val="1026833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p:txBody>
          <a:bodyPr/>
          <a:lstStyle/>
          <a:p>
            <a:r>
              <a:rPr lang="en-US" altLang="en-US" dirty="0">
                <a:ea typeface="ＭＳ Ｐゴシック" charset="-128"/>
              </a:rPr>
              <a:t>WHAT IS “MAINTENANCE”?</a:t>
            </a:r>
          </a:p>
        </p:txBody>
      </p:sp>
      <p:sp>
        <p:nvSpPr>
          <p:cNvPr id="38914" name="Content Placeholder 2"/>
          <p:cNvSpPr>
            <a:spLocks noGrp="1"/>
          </p:cNvSpPr>
          <p:nvPr>
            <p:ph sz="quarter" idx="1"/>
          </p:nvPr>
        </p:nvSpPr>
        <p:spPr>
          <a:xfrm>
            <a:off x="428978" y="2886075"/>
            <a:ext cx="11329635" cy="5529264"/>
          </a:xfrm>
        </p:spPr>
        <p:txBody>
          <a:bodyPr/>
          <a:lstStyle/>
          <a:p>
            <a:pPr lvl="1" algn="just" eaLnBrk="1" hangingPunct="1">
              <a:lnSpc>
                <a:spcPct val="90000"/>
              </a:lnSpc>
            </a:pPr>
            <a:r>
              <a:rPr lang="en-US" altLang="en-US" sz="3698" dirty="0" smtClean="0">
                <a:ea typeface="ＭＳ Ｐゴシック" charset="-128"/>
              </a:rPr>
              <a:t>Factors </a:t>
            </a:r>
            <a:r>
              <a:rPr lang="en-US" altLang="en-US" sz="3698" dirty="0">
                <a:ea typeface="ＭＳ Ｐゴシック" charset="-128"/>
              </a:rPr>
              <a:t>to determine whether a project constitutes maintenance or construction</a:t>
            </a:r>
            <a:r>
              <a:rPr lang="en-US" altLang="en-US" sz="3698" dirty="0" smtClean="0">
                <a:ea typeface="ＭＳ Ｐゴシック" charset="-128"/>
              </a:rPr>
              <a:t>:</a:t>
            </a:r>
          </a:p>
          <a:p>
            <a:pPr lvl="1" algn="just" eaLnBrk="1" hangingPunct="1">
              <a:lnSpc>
                <a:spcPct val="90000"/>
              </a:lnSpc>
            </a:pPr>
            <a:endParaRPr lang="en-US" altLang="en-US" sz="3698" dirty="0">
              <a:ea typeface="ＭＳ Ｐゴシック" charset="-128"/>
            </a:endParaRPr>
          </a:p>
          <a:p>
            <a:pPr lvl="2" algn="just" eaLnBrk="1" hangingPunct="1">
              <a:lnSpc>
                <a:spcPct val="90000"/>
              </a:lnSpc>
            </a:pPr>
            <a:r>
              <a:rPr lang="en-US" altLang="en-US" sz="3200" dirty="0">
                <a:ea typeface="ＭＳ Ｐゴシック" charset="-128"/>
              </a:rPr>
              <a:t>One-for-one replacement (“like for like”)</a:t>
            </a:r>
          </a:p>
          <a:p>
            <a:pPr lvl="2" algn="just" eaLnBrk="1" hangingPunct="1">
              <a:lnSpc>
                <a:spcPct val="90000"/>
              </a:lnSpc>
            </a:pPr>
            <a:r>
              <a:rPr lang="en-US" altLang="en-US" sz="3200" dirty="0">
                <a:ea typeface="ＭＳ Ｐゴシック" charset="-128"/>
              </a:rPr>
              <a:t>Scale and complexity of the project, including the amount of time and material required to complete the job</a:t>
            </a:r>
          </a:p>
          <a:p>
            <a:pPr lvl="2" algn="just" eaLnBrk="1" hangingPunct="1">
              <a:lnSpc>
                <a:spcPct val="90000"/>
              </a:lnSpc>
            </a:pPr>
            <a:r>
              <a:rPr lang="en-US" altLang="en-US" sz="3200" dirty="0">
                <a:ea typeface="ＭＳ Ｐゴシック" charset="-128"/>
              </a:rPr>
              <a:t>The physical size of the object being worked on</a:t>
            </a:r>
          </a:p>
          <a:p>
            <a:pPr marL="1234986" lvl="3" indent="0" algn="just">
              <a:lnSpc>
                <a:spcPct val="90000"/>
              </a:lnSpc>
              <a:buNone/>
            </a:pPr>
            <a:r>
              <a:rPr lang="en-US" altLang="en-US" sz="3200" dirty="0">
                <a:ea typeface="ＭＳ Ｐゴシック" charset="-128"/>
              </a:rPr>
              <a:t>		</a:t>
            </a:r>
            <a:r>
              <a:rPr lang="en-US" altLang="en-US" sz="3200" dirty="0" smtClean="0">
                <a:ea typeface="ＭＳ Ｐゴシック" charset="-128"/>
              </a:rPr>
              <a:t>OSHA </a:t>
            </a:r>
            <a:r>
              <a:rPr lang="en-US" altLang="en-US" sz="3200" dirty="0">
                <a:ea typeface="ＭＳ Ｐゴシック" charset="-128"/>
              </a:rPr>
              <a:t>Letter to Raymond Knobb (11/18/2003</a:t>
            </a:r>
            <a:r>
              <a:rPr lang="fr-FR" altLang="en-US" sz="3200" dirty="0">
                <a:ea typeface="ＭＳ Ｐゴシック" charset="-128"/>
              </a:rPr>
              <a:t>)</a:t>
            </a:r>
            <a:endParaRPr lang="en-US" altLang="en-US" sz="3200" dirty="0">
              <a:ea typeface="ＭＳ Ｐゴシック" charset="-128"/>
            </a:endParaRPr>
          </a:p>
        </p:txBody>
      </p:sp>
    </p:spTree>
    <p:extLst>
      <p:ext uri="{BB962C8B-B14F-4D97-AF65-F5344CB8AC3E}">
        <p14:creationId xmlns:p14="http://schemas.microsoft.com/office/powerpoint/2010/main" val="1393192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2966" y="1374576"/>
            <a:ext cx="9345910" cy="1492245"/>
          </a:xfrm>
        </p:spPr>
        <p:txBody>
          <a:bodyPr>
            <a:normAutofit/>
          </a:bodyPr>
          <a:lstStyle/>
          <a:p>
            <a:r>
              <a:rPr lang="en-US" dirty="0" smtClean="0"/>
              <a:t>FEMA REQUIREMENTS</a:t>
            </a:r>
            <a:endParaRPr lang="en-US" dirty="0"/>
          </a:p>
        </p:txBody>
      </p:sp>
      <p:sp>
        <p:nvSpPr>
          <p:cNvPr id="3" name="Text Placeholder 2"/>
          <p:cNvSpPr>
            <a:spLocks noGrp="1"/>
          </p:cNvSpPr>
          <p:nvPr>
            <p:ph type="body" idx="1"/>
          </p:nvPr>
        </p:nvSpPr>
        <p:spPr>
          <a:xfrm>
            <a:off x="885825" y="2866821"/>
            <a:ext cx="11187113" cy="4907538"/>
          </a:xfrm>
        </p:spPr>
        <p:txBody>
          <a:bodyPr>
            <a:normAutofit fontScale="85000" lnSpcReduction="20000"/>
          </a:bodyPr>
          <a:lstStyle/>
          <a:p>
            <a:r>
              <a:rPr lang="en-US" dirty="0" smtClean="0"/>
              <a:t>Immediate disaster work (within 1 or 2 weeks) is exempt from under federal emergency exception to procurement </a:t>
            </a:r>
          </a:p>
          <a:p>
            <a:r>
              <a:rPr lang="en-US" dirty="0" smtClean="0"/>
              <a:t>For insurance proceeds only, your Board adopted emergency procurement resolution if sufficient</a:t>
            </a:r>
          </a:p>
          <a:p>
            <a:r>
              <a:rPr lang="en-US" dirty="0" smtClean="0"/>
              <a:t>At present, FEMA requires that you must competitively procure vendors or utilize cooperative vendors for ”non-emergency” work (post immediate disaster)</a:t>
            </a:r>
          </a:p>
          <a:p>
            <a:r>
              <a:rPr lang="en-US" dirty="0" smtClean="0"/>
              <a:t>Cost-plus (or CM-at-Risk) contracts are not allowed</a:t>
            </a:r>
          </a:p>
          <a:p>
            <a:r>
              <a:rPr lang="en-US" dirty="0" smtClean="0"/>
              <a:t>Cooperative vendors are allowed, but beware of exceeding legal use of JOC vendors for rehabilitation work</a:t>
            </a:r>
          </a:p>
          <a:p>
            <a:r>
              <a:rPr lang="en-US" dirty="0" smtClean="0"/>
              <a:t>IF A/Es are receiving $150,000 or more in fees, they must be selected by RFQ process</a:t>
            </a:r>
          </a:p>
        </p:txBody>
      </p:sp>
    </p:spTree>
    <p:extLst>
      <p:ext uri="{BB962C8B-B14F-4D97-AF65-F5344CB8AC3E}">
        <p14:creationId xmlns:p14="http://schemas.microsoft.com/office/powerpoint/2010/main" val="1954389257"/>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WHAT IS “LIKE FOR LIKE”?</a:t>
            </a:r>
            <a:endParaRPr lang="en-US" dirty="0"/>
          </a:p>
        </p:txBody>
      </p:sp>
      <p:sp>
        <p:nvSpPr>
          <p:cNvPr id="3" name="Text Placeholder 2"/>
          <p:cNvSpPr>
            <a:spLocks noGrp="1"/>
          </p:cNvSpPr>
          <p:nvPr>
            <p:ph type="body" idx="1"/>
          </p:nvPr>
        </p:nvSpPr>
        <p:spPr>
          <a:xfrm>
            <a:off x="771525" y="2866821"/>
            <a:ext cx="11344275" cy="4907538"/>
          </a:xfrm>
        </p:spPr>
        <p:txBody>
          <a:bodyPr>
            <a:normAutofit fontScale="92500" lnSpcReduction="10000"/>
          </a:bodyPr>
          <a:lstStyle/>
          <a:p>
            <a:pPr marL="151269" lvl="2" indent="0" algn="just">
              <a:lnSpc>
                <a:spcPct val="90000"/>
              </a:lnSpc>
              <a:buNone/>
            </a:pPr>
            <a:r>
              <a:rPr lang="en-US" altLang="en-US" sz="2600" dirty="0">
                <a:ea typeface="ＭＳ Ｐゴシック" charset="-128"/>
              </a:rPr>
              <a:t>“Like for like” is not the sole factor of the test.  Once you determine that a replacement will be:</a:t>
            </a:r>
          </a:p>
          <a:p>
            <a:pPr marL="151269" lvl="2" indent="0" algn="just">
              <a:lnSpc>
                <a:spcPct val="90000"/>
              </a:lnSpc>
              <a:buNone/>
            </a:pPr>
            <a:endParaRPr lang="en-US" altLang="en-US" sz="2600" dirty="0">
              <a:ea typeface="ＭＳ Ｐゴシック" charset="-128"/>
            </a:endParaRPr>
          </a:p>
          <a:p>
            <a:pPr marL="1153707" lvl="3" algn="just">
              <a:lnSpc>
                <a:spcPct val="90000"/>
              </a:lnSpc>
            </a:pPr>
            <a:r>
              <a:rPr lang="en-US" altLang="en-US" sz="2600" b="1" u="sng" dirty="0">
                <a:ea typeface="ＭＳ Ｐゴシック" charset="-128"/>
              </a:rPr>
              <a:t>equal</a:t>
            </a:r>
            <a:r>
              <a:rPr lang="en-US" altLang="en-US" sz="2600" b="1" dirty="0">
                <a:ea typeface="ＭＳ Ｐゴシック" charset="-128"/>
              </a:rPr>
              <a:t> </a:t>
            </a:r>
            <a:r>
              <a:rPr lang="en-US" altLang="en-US" sz="2600" dirty="0">
                <a:ea typeface="ＭＳ Ｐゴシック" charset="-128"/>
              </a:rPr>
              <a:t>in</a:t>
            </a:r>
            <a:r>
              <a:rPr lang="en-US" altLang="en-US" sz="2600" b="1" dirty="0">
                <a:ea typeface="ＭＳ Ｐゴシック" charset="-128"/>
              </a:rPr>
              <a:t> grade, quality </a:t>
            </a:r>
            <a:r>
              <a:rPr lang="en-US" altLang="en-US" sz="2600" dirty="0">
                <a:ea typeface="ＭＳ Ｐゴシック" charset="-128"/>
              </a:rPr>
              <a:t>and</a:t>
            </a:r>
            <a:r>
              <a:rPr lang="en-US" altLang="en-US" sz="2600" b="1" dirty="0">
                <a:ea typeface="ＭＳ Ｐゴシック" charset="-128"/>
              </a:rPr>
              <a:t> capacity</a:t>
            </a:r>
            <a:endParaRPr lang="en-US" altLang="en-US" sz="2600" dirty="0">
              <a:ea typeface="ＭＳ Ｐゴシック" charset="-128"/>
            </a:endParaRPr>
          </a:p>
          <a:p>
            <a:pPr marL="1153707" lvl="3" algn="just">
              <a:lnSpc>
                <a:spcPct val="90000"/>
              </a:lnSpc>
            </a:pPr>
            <a:r>
              <a:rPr lang="en-US" altLang="en-US" sz="2600" b="1" u="sng" dirty="0">
                <a:ea typeface="ＭＳ Ｐゴシック" charset="-128"/>
              </a:rPr>
              <a:t>without</a:t>
            </a:r>
            <a:r>
              <a:rPr lang="en-US" altLang="en-US" sz="2600" b="1" dirty="0">
                <a:ea typeface="ＭＳ Ｐゴシック" charset="-128"/>
              </a:rPr>
              <a:t> </a:t>
            </a:r>
            <a:r>
              <a:rPr lang="en-US" altLang="en-US" sz="2600" dirty="0">
                <a:ea typeface="ＭＳ Ｐゴシック" charset="-128"/>
              </a:rPr>
              <a:t>the</a:t>
            </a:r>
            <a:r>
              <a:rPr lang="en-US" altLang="en-US" sz="2600" b="1" dirty="0">
                <a:ea typeface="ＭＳ Ｐゴシック" charset="-128"/>
              </a:rPr>
              <a:t> addition </a:t>
            </a:r>
            <a:r>
              <a:rPr lang="en-US" altLang="en-US" sz="2600" dirty="0">
                <a:ea typeface="ＭＳ Ｐゴシック" charset="-128"/>
              </a:rPr>
              <a:t>of</a:t>
            </a:r>
            <a:r>
              <a:rPr lang="en-US" altLang="en-US" sz="2600" b="1" dirty="0">
                <a:ea typeface="ＭＳ Ｐゴシック" charset="-128"/>
              </a:rPr>
              <a:t> </a:t>
            </a:r>
            <a:r>
              <a:rPr lang="en-US" altLang="en-US" sz="2600" dirty="0">
                <a:ea typeface="ＭＳ Ｐゴシック" charset="-128"/>
              </a:rPr>
              <a:t>any</a:t>
            </a:r>
            <a:r>
              <a:rPr lang="en-US" altLang="en-US" sz="2600" b="1" dirty="0">
                <a:ea typeface="ＭＳ Ｐゴシック" charset="-128"/>
              </a:rPr>
              <a:t> new </a:t>
            </a:r>
            <a:r>
              <a:rPr lang="en-US" altLang="en-US" sz="2600" dirty="0">
                <a:ea typeface="ＭＳ Ｐゴシック" charset="-128"/>
              </a:rPr>
              <a:t>or</a:t>
            </a:r>
            <a:r>
              <a:rPr lang="en-US" altLang="en-US" sz="2600" b="1" dirty="0">
                <a:ea typeface="ＭＳ Ｐゴシック" charset="-128"/>
              </a:rPr>
              <a:t> upgraded </a:t>
            </a:r>
            <a:r>
              <a:rPr lang="en-US" altLang="en-US" sz="2600" dirty="0">
                <a:ea typeface="ＭＳ Ｐゴシック" charset="-128"/>
              </a:rPr>
              <a:t>components</a:t>
            </a:r>
            <a:r>
              <a:rPr lang="en-US" altLang="en-US" sz="2600" b="1" dirty="0">
                <a:ea typeface="ＭＳ Ｐゴシック" charset="-128"/>
              </a:rPr>
              <a:t>,  </a:t>
            </a:r>
            <a:r>
              <a:rPr lang="en-US" altLang="en-US" sz="2600" dirty="0">
                <a:ea typeface="ＭＳ Ｐゴシック" charset="-128"/>
              </a:rPr>
              <a:t>appurtenances, features or functions</a:t>
            </a:r>
          </a:p>
          <a:p>
            <a:pPr marL="151269" lvl="2" indent="0" algn="just">
              <a:lnSpc>
                <a:spcPct val="90000"/>
              </a:lnSpc>
            </a:pPr>
            <a:endParaRPr lang="en-US" altLang="en-US" sz="2600" dirty="0">
              <a:ea typeface="ＭＳ Ｐゴシック" charset="-128"/>
            </a:endParaRPr>
          </a:p>
          <a:p>
            <a:pPr marL="151269" lvl="2" indent="0" algn="just">
              <a:lnSpc>
                <a:spcPct val="90000"/>
              </a:lnSpc>
              <a:buNone/>
            </a:pPr>
            <a:r>
              <a:rPr lang="en-US" altLang="en-US" sz="2600" dirty="0">
                <a:ea typeface="ＭＳ Ｐゴシック" charset="-128"/>
              </a:rPr>
              <a:t>Do not forget to also consider:</a:t>
            </a:r>
          </a:p>
          <a:p>
            <a:pPr marL="151269" lvl="2" indent="0" algn="just">
              <a:lnSpc>
                <a:spcPct val="90000"/>
              </a:lnSpc>
              <a:buNone/>
            </a:pPr>
            <a:endParaRPr lang="en-US" altLang="en-US" sz="2600" dirty="0">
              <a:ea typeface="ＭＳ Ｐゴシック" charset="-128"/>
            </a:endParaRPr>
          </a:p>
          <a:p>
            <a:pPr marL="151269" lvl="2" indent="0" algn="just">
              <a:lnSpc>
                <a:spcPct val="90000"/>
              </a:lnSpc>
            </a:pPr>
            <a:r>
              <a:rPr lang="en-US" altLang="en-US" sz="2600" dirty="0">
                <a:ea typeface="ＭＳ Ｐゴシック" charset="-128"/>
              </a:rPr>
              <a:t>The scale and complexity of the project, including the amount of time and material required to complete the job (i.e. HVAC equipment replacements)</a:t>
            </a:r>
          </a:p>
          <a:p>
            <a:pPr marL="151269" lvl="2" indent="0" algn="just">
              <a:lnSpc>
                <a:spcPct val="90000"/>
              </a:lnSpc>
            </a:pPr>
            <a:r>
              <a:rPr lang="en-US" altLang="en-US" sz="2600" dirty="0">
                <a:ea typeface="ＭＳ Ｐゴシック" charset="-128"/>
              </a:rPr>
              <a:t>The physical size of the object being worked on (i.e., entire roof replacements, turf replacements would not likely be maintenance)</a:t>
            </a:r>
          </a:p>
          <a:p>
            <a:endParaRPr lang="en-US" dirty="0"/>
          </a:p>
        </p:txBody>
      </p:sp>
    </p:spTree>
    <p:extLst>
      <p:ext uri="{BB962C8B-B14F-4D97-AF65-F5344CB8AC3E}">
        <p14:creationId xmlns:p14="http://schemas.microsoft.com/office/powerpoint/2010/main" val="753071792"/>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Shape 148"/>
          <p:cNvSpPr>
            <a:spLocks noGrp="1"/>
          </p:cNvSpPr>
          <p:nvPr>
            <p:ph type="title"/>
          </p:nvPr>
        </p:nvSpPr>
        <p:spPr>
          <a:prstGeom prst="rect">
            <a:avLst/>
          </a:prstGeom>
        </p:spPr>
        <p:txBody>
          <a:bodyPr>
            <a:normAutofit/>
          </a:bodyPr>
          <a:lstStyle>
            <a:lvl1pPr defTabSz="484886">
              <a:defRPr sz="6600"/>
            </a:lvl1pPr>
          </a:lstStyle>
          <a:p>
            <a:r>
              <a:rPr sz="4800"/>
              <a:t>Contractual Protections</a:t>
            </a:r>
          </a:p>
        </p:txBody>
      </p:sp>
      <p:sp>
        <p:nvSpPr>
          <p:cNvPr id="149" name="Shape 149"/>
          <p:cNvSpPr>
            <a:spLocks noGrp="1"/>
          </p:cNvSpPr>
          <p:nvPr>
            <p:ph type="body" idx="1"/>
          </p:nvPr>
        </p:nvSpPr>
        <p:spPr>
          <a:xfrm>
            <a:off x="771525" y="2866821"/>
            <a:ext cx="11344275" cy="4907538"/>
          </a:xfrm>
          <a:prstGeom prst="rect">
            <a:avLst/>
          </a:prstGeom>
        </p:spPr>
        <p:txBody>
          <a:bodyPr>
            <a:normAutofit fontScale="85000" lnSpcReduction="10000"/>
          </a:bodyPr>
          <a:lstStyle/>
          <a:p>
            <a:pPr marL="263892" indent="-263892" defTabSz="429768">
              <a:spcBef>
                <a:spcPts val="0"/>
              </a:spcBef>
              <a:buSzPct val="100000"/>
              <a:defRPr sz="2632">
                <a:solidFill>
                  <a:srgbClr val="303030"/>
                </a:solidFill>
                <a:latin typeface="+mj-lt"/>
                <a:ea typeface="+mj-ea"/>
                <a:cs typeface="+mj-cs"/>
                <a:sym typeface="Helvetica"/>
              </a:defRPr>
            </a:pPr>
            <a:r>
              <a:rPr/>
              <a:t>Do not sign any restoration contracts without requiring that vendors provide set unit prices or rates for labor and materials, as well as for equipment use or rental.</a:t>
            </a:r>
          </a:p>
          <a:p>
            <a:pPr marL="0" indent="0" defTabSz="429768">
              <a:spcBef>
                <a:spcPts val="0"/>
              </a:spcBef>
              <a:buSzTx/>
              <a:buNone/>
              <a:defRPr sz="2632">
                <a:solidFill>
                  <a:srgbClr val="303030"/>
                </a:solidFill>
                <a:latin typeface="+mj-lt"/>
                <a:ea typeface="+mj-ea"/>
                <a:cs typeface="+mj-cs"/>
                <a:sym typeface="Helvetica"/>
              </a:defRPr>
            </a:pPr>
            <a:endParaRPr>
              <a:solidFill>
                <a:srgbClr val="000000"/>
              </a:solidFill>
            </a:endParaRPr>
          </a:p>
          <a:p>
            <a:pPr marL="263892" indent="-263892" defTabSz="429768">
              <a:spcBef>
                <a:spcPts val="0"/>
              </a:spcBef>
              <a:buSzPct val="100000"/>
              <a:defRPr sz="2632">
                <a:solidFill>
                  <a:srgbClr val="303030"/>
                </a:solidFill>
                <a:latin typeface="+mj-lt"/>
                <a:ea typeface="+mj-ea"/>
                <a:cs typeface="+mj-cs"/>
                <a:sym typeface="Helvetica"/>
              </a:defRPr>
            </a:pPr>
            <a:r>
              <a:rPr/>
              <a:t>Vendors should be required to give a not-to-exceed or guaranteed maximum price once the damage is assessed and scope is determined.</a:t>
            </a:r>
          </a:p>
          <a:p>
            <a:pPr marL="0" indent="0" defTabSz="429768">
              <a:spcBef>
                <a:spcPts val="0"/>
              </a:spcBef>
              <a:buSzTx/>
              <a:buNone/>
              <a:defRPr sz="2632">
                <a:solidFill>
                  <a:srgbClr val="303030"/>
                </a:solidFill>
                <a:latin typeface="+mj-lt"/>
                <a:ea typeface="+mj-ea"/>
                <a:cs typeface="+mj-cs"/>
                <a:sym typeface="Helvetica"/>
              </a:defRPr>
            </a:pPr>
            <a:endParaRPr>
              <a:solidFill>
                <a:srgbClr val="000000"/>
              </a:solidFill>
            </a:endParaRPr>
          </a:p>
          <a:p>
            <a:pPr marL="263892" indent="-263892" defTabSz="429768">
              <a:spcBef>
                <a:spcPts val="0"/>
              </a:spcBef>
              <a:buSzPct val="100000"/>
              <a:defRPr sz="2632">
                <a:solidFill>
                  <a:srgbClr val="303030"/>
                </a:solidFill>
                <a:latin typeface="+mj-lt"/>
                <a:ea typeface="+mj-ea"/>
                <a:cs typeface="+mj-cs"/>
                <a:sym typeface="Helvetica"/>
              </a:defRPr>
            </a:pPr>
            <a:r>
              <a:rPr/>
              <a:t>Include contractual provisions requiring vendors to submit itemized invoices for materials and equipment/rentals, as well as provide payroll and timesheet backup for workers.</a:t>
            </a:r>
          </a:p>
          <a:p>
            <a:pPr marL="0" indent="0" defTabSz="429768">
              <a:spcBef>
                <a:spcPts val="0"/>
              </a:spcBef>
              <a:buSzTx/>
              <a:buNone/>
              <a:defRPr sz="2632">
                <a:solidFill>
                  <a:srgbClr val="303030"/>
                </a:solidFill>
                <a:latin typeface="+mj-lt"/>
                <a:ea typeface="+mj-ea"/>
                <a:cs typeface="+mj-cs"/>
                <a:sym typeface="Helvetica"/>
              </a:defRPr>
            </a:pPr>
            <a:endParaRPr/>
          </a:p>
          <a:p>
            <a:pPr marL="263892" indent="-263892" defTabSz="429768">
              <a:spcBef>
                <a:spcPts val="0"/>
              </a:spcBef>
              <a:buSzPct val="100000"/>
              <a:defRPr sz="2632">
                <a:solidFill>
                  <a:srgbClr val="303030"/>
                </a:solidFill>
                <a:latin typeface="+mj-lt"/>
                <a:ea typeface="+mj-ea"/>
                <a:cs typeface="+mj-cs"/>
                <a:sym typeface="Helvetica"/>
              </a:defRPr>
            </a:pPr>
            <a:r>
              <a:rPr/>
              <a:t>Strike arbitration </a:t>
            </a:r>
            <a:r>
              <a:rPr smtClean="0"/>
              <a:t>clauses</a:t>
            </a:r>
            <a:r>
              <a:rPr lang="en-US" smtClean="0"/>
              <a:t>, and ensure that choice of law and venue provisions are local</a:t>
            </a:r>
            <a:r>
              <a:rPr smtClean="0"/>
              <a:t>.</a:t>
            </a:r>
            <a:endParaRPr/>
          </a:p>
          <a:p>
            <a:pPr marL="263892" indent="-263892" defTabSz="429768">
              <a:spcBef>
                <a:spcPts val="0"/>
              </a:spcBef>
              <a:buSzPct val="100000"/>
              <a:defRPr sz="2632">
                <a:solidFill>
                  <a:srgbClr val="303030"/>
                </a:solidFill>
                <a:latin typeface="+mj-lt"/>
                <a:ea typeface="+mj-ea"/>
                <a:cs typeface="+mj-cs"/>
                <a:sym typeface="Helvetica"/>
              </a:defRPr>
            </a:pPr>
            <a:endParaRPr>
              <a:solidFill>
                <a:srgbClr val="000000"/>
              </a:solidFill>
            </a:endParaRPr>
          </a:p>
          <a:p>
            <a:pPr marL="263892" indent="-263892" defTabSz="429768">
              <a:spcBef>
                <a:spcPts val="0"/>
              </a:spcBef>
              <a:buSzPct val="100000"/>
              <a:defRPr sz="2632">
                <a:solidFill>
                  <a:srgbClr val="303030"/>
                </a:solidFill>
                <a:latin typeface="+mj-lt"/>
                <a:ea typeface="+mj-ea"/>
                <a:cs typeface="+mj-cs"/>
                <a:sym typeface="Helvetica"/>
              </a:defRPr>
            </a:pPr>
            <a:r>
              <a:rPr/>
              <a:t>Districts should also be aware of scams from companies offering to handle claims in exchange for a portion of insurance or FEMA proceeds.</a:t>
            </a:r>
          </a:p>
        </p:txBody>
      </p:sp>
    </p:spTree>
  </p:cSld>
  <p:clrMapOvr>
    <a:masterClrMapping/>
  </p:clrMapOvr>
  <p:transition spd="slow"/>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White">
  <a:themeElements>
    <a:clrScheme name="White">
      <a:dk1>
        <a:srgbClr val="000000"/>
      </a:dk1>
      <a:lt1>
        <a:srgbClr val="FFFFFF"/>
      </a:lt1>
      <a:dk2>
        <a:srgbClr val="A7A7A7"/>
      </a:dk2>
      <a:lt2>
        <a:srgbClr val="535353"/>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a:ea typeface="Helvetica"/>
        <a:cs typeface="Helvetica"/>
      </a:majorFont>
      <a:minorFont>
        <a:latin typeface="Helvetica Neue"/>
        <a:ea typeface="Helvetica Neue"/>
        <a:cs typeface="Helvetica Neu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Gallery</Template>
  <TotalTime>140</TotalTime>
  <Words>1098</Words>
  <Application>Microsoft Office PowerPoint</Application>
  <PresentationFormat>Custom</PresentationFormat>
  <Paragraphs>88</Paragraphs>
  <Slides>12</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12</vt:i4>
      </vt:variant>
    </vt:vector>
  </HeadingPairs>
  <TitlesOfParts>
    <vt:vector size="23" baseType="lpstr">
      <vt:lpstr>MS PGothic</vt:lpstr>
      <vt:lpstr>MS PGothic</vt:lpstr>
      <vt:lpstr>Arial</vt:lpstr>
      <vt:lpstr>Calibri</vt:lpstr>
      <vt:lpstr>Gill Sans MT</vt:lpstr>
      <vt:lpstr>Helvetica</vt:lpstr>
      <vt:lpstr>Helvetica Neue</vt:lpstr>
      <vt:lpstr>Helvetica Neue Medium</vt:lpstr>
      <vt:lpstr>Mangal</vt:lpstr>
      <vt:lpstr>Times New Roman</vt:lpstr>
      <vt:lpstr>Gallery</vt:lpstr>
      <vt:lpstr>What’s New in 2017?</vt:lpstr>
      <vt:lpstr>Criminal History</vt:lpstr>
      <vt:lpstr>Required contract Provisions</vt:lpstr>
      <vt:lpstr>2015 IECC</vt:lpstr>
      <vt:lpstr>Commissioning </vt:lpstr>
      <vt:lpstr>WHAT IS “MAINTENANCE”?</vt:lpstr>
      <vt:lpstr>FEMA REQUIREMENTS</vt:lpstr>
      <vt:lpstr>WHAT IS “LIKE FOR LIKE”?</vt:lpstr>
      <vt:lpstr>Contractual Protections</vt:lpstr>
      <vt:lpstr>Public Works, Clean-up,  and Bonding</vt:lpstr>
      <vt:lpstr>Preserving Entitlement to FEMA Reimbursement</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Recovering from Harvey</dc:title>
  <dc:creator>HIRSCHFELD, KATHERINE</dc:creator>
  <cp:lastModifiedBy>HIRSCHFELD, KATHERINE</cp:lastModifiedBy>
  <cp:revision>15</cp:revision>
  <dcterms:modified xsi:type="dcterms:W3CDTF">2017-09-18T12:43:53Z</dcterms:modified>
</cp:coreProperties>
</file>