
<file path=[Content_Types].xml><?xml version="1.0" encoding="utf-8"?>
<Types xmlns="http://schemas.openxmlformats.org/package/2006/content-types">
  <Default ContentType="image/x-emf" Extension="emf"/>
  <Default ContentType="image/gif" Extension="gif"/>
  <Default ContentType="image/jpeg" Extension="jpeg"/>
  <Default ContentType="image/jpeg" Extension="JPG"/>
  <Default ContentType="video/mp4" Extension="mp4"/>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package.core-properties+xml" PartName="/docProps/core.xml"/>
</Types>
</file>

<file path=_rels/.rels><?xml version="1.0" encoding="UTF-8" standalone="yes"?><Relationships xmlns="http://schemas.openxmlformats.org/package/2006/relationships"><Relationship Id="rId4" Target="ppt/presentation.xml" Type="http://schemas.openxmlformats.org/officeDocument/2006/relationships/officeDocument"/><Relationship Id="rId3" Target="docProps/core.xml" Type="http://schemas.openxmlformats.org/package/2006/relationships/metadata/core-properties"/><Relationship Id="rId2" Target="docProps/app.xml" Type="http://schemas.openxmlformats.org/officeDocument/2006/relationships/extended-properties"/><Relationship Id="rId1" Target="docProps/thumbnail.jpeg" Type="http://schemas.openxmlformats.org/package/2006/relationships/metadata/thumbnai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2192000" cy="6858000"/>
  <p:notesSz cx="6858000" cy="9144000"/>
  <p:defaultTex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autoAdjust="0" sz="14995"/>
    <p:restoredTop sz="94660"/>
  </p:normalViewPr>
  <p:slideViewPr>
    <p:cSldViewPr snapToGrid="0">
      <p:cViewPr varScale="1">
        <p:scale>
          <a:sx d="100" n="63"/>
          <a:sy d="100" n="63"/>
        </p:scale>
        <p:origin x="96" y="509"/>
      </p:cViewPr>
      <p:guideLst/>
    </p:cSldViewPr>
  </p:slideViewPr>
  <p:notesTextViewPr>
    <p:cViewPr>
      <p:scale>
        <a:sx d="1" n="1"/>
        <a:sy d="1" n="1"/>
      </p:scale>
      <p:origin x="0" y="0"/>
    </p:cViewPr>
  </p:notesTextViewPr>
  <p:gridSpacing cx="76200" cy="76200"/>
</p:viewPr>
</file>

<file path=ppt/_rels/presentation.xml.rels><?xml version="1.0" encoding="UTF-8" standalone="yes"?><Relationships xmlns="http://schemas.openxmlformats.org/package/2006/relationships"><Relationship Id="rId39" Target="slides/slide32.xml" Type="http://schemas.openxmlformats.org/officeDocument/2006/relationships/slide"/><Relationship Id="rId38" Target="slides/slide31.xml" Type="http://schemas.openxmlformats.org/officeDocument/2006/relationships/slide"/><Relationship Id="rId37" Target="slides/slide30.xml" Type="http://schemas.openxmlformats.org/officeDocument/2006/relationships/slide"/><Relationship Id="rId36" Target="slides/slide29.xml" Type="http://schemas.openxmlformats.org/officeDocument/2006/relationships/slide"/><Relationship Id="rId35" Target="slides/slide28.xml" Type="http://schemas.openxmlformats.org/officeDocument/2006/relationships/slide"/><Relationship Id="rId34" Target="slides/slide27.xml" Type="http://schemas.openxmlformats.org/officeDocument/2006/relationships/slide"/><Relationship Id="rId33" Target="slides/slide26.xml" Type="http://schemas.openxmlformats.org/officeDocument/2006/relationships/slide"/><Relationship Id="rId32" Target="slides/slide25.xml" Type="http://schemas.openxmlformats.org/officeDocument/2006/relationships/slide"/><Relationship Id="rId31" Target="slides/slide24.xml" Type="http://schemas.openxmlformats.org/officeDocument/2006/relationships/slide"/><Relationship Id="rId30" Target="slides/slide23.xml" Type="http://schemas.openxmlformats.org/officeDocument/2006/relationships/slide"/><Relationship Id="rId27" Target="slides/slide20.xml" Type="http://schemas.openxmlformats.org/officeDocument/2006/relationships/slide"/><Relationship Id="rId26" Target="slides/slide19.xml" Type="http://schemas.openxmlformats.org/officeDocument/2006/relationships/slide"/><Relationship Id="rId25" Target="slides/slide18.xml" Type="http://schemas.openxmlformats.org/officeDocument/2006/relationships/slide"/><Relationship Id="rId24" Target="slides/slide17.xml" Type="http://schemas.openxmlformats.org/officeDocument/2006/relationships/slide"/><Relationship Id="rId21" Target="slides/slide14.xml" Type="http://schemas.openxmlformats.org/officeDocument/2006/relationships/slide"/><Relationship Id="rId19" Target="slides/slide12.xml" Type="http://schemas.openxmlformats.org/officeDocument/2006/relationships/slide"/><Relationship Id="rId20" Target="slides/slide13.xml" Type="http://schemas.openxmlformats.org/officeDocument/2006/relationships/slide"/><Relationship Id="rId18" Target="slides/slide11.xml" Type="http://schemas.openxmlformats.org/officeDocument/2006/relationships/slide"/><Relationship Id="rId17" Target="slides/slide10.xml" Type="http://schemas.openxmlformats.org/officeDocument/2006/relationships/slide"/><Relationship Id="rId16" Target="slides/slide9.xml" Type="http://schemas.openxmlformats.org/officeDocument/2006/relationships/slide"/><Relationship Id="rId15" Target="slides/slide8.xml" Type="http://schemas.openxmlformats.org/officeDocument/2006/relationships/slide"/><Relationship Id="rId14" Target="slides/slide7.xml" Type="http://schemas.openxmlformats.org/officeDocument/2006/relationships/slide"/><Relationship Id="rId44" Target="slides/slide37.xml" Type="http://schemas.openxmlformats.org/officeDocument/2006/relationships/slide"/><Relationship Id="rId13" Target="slides/slide6.xml" Type="http://schemas.openxmlformats.org/officeDocument/2006/relationships/slide"/><Relationship Id="rId43" Target="slides/slide36.xml" Type="http://schemas.openxmlformats.org/officeDocument/2006/relationships/slide"/><Relationship Id="rId12" Target="slides/slide5.xml" Type="http://schemas.openxmlformats.org/officeDocument/2006/relationships/slide"/><Relationship Id="rId42" Target="slides/slide35.xml" Type="http://schemas.openxmlformats.org/officeDocument/2006/relationships/slide"/><Relationship Id="rId11" Target="slides/slide4.xml" Type="http://schemas.openxmlformats.org/officeDocument/2006/relationships/slide"/><Relationship Id="rId41" Target="slides/slide34.xml" Type="http://schemas.openxmlformats.org/officeDocument/2006/relationships/slide"/><Relationship Id="rId10" Target="slides/slide3.xml" Type="http://schemas.openxmlformats.org/officeDocument/2006/relationships/slide"/><Relationship Id="rId9" Target="slides/slide2.xml" Type="http://schemas.openxmlformats.org/officeDocument/2006/relationships/slide"/><Relationship Id="rId40" Target="slides/slide33.xml" Type="http://schemas.openxmlformats.org/officeDocument/2006/relationships/slide"/><Relationship Id="rId8" Target="slides/slide1.xml" Type="http://schemas.openxmlformats.org/officeDocument/2006/relationships/slide"/><Relationship Id="rId7" Target="notesMasters/notesMaster1.xml" Type="http://schemas.openxmlformats.org/officeDocument/2006/relationships/notesMaster"/><Relationship Id="rId6" Target="slideMasters/slideMaster2.xml" Type="http://schemas.openxmlformats.org/officeDocument/2006/relationships/slideMaster"/><Relationship Id="rId5" Target="slideMasters/slideMaster1.xml" Type="http://schemas.openxmlformats.org/officeDocument/2006/relationships/slideMaster"/><Relationship Id="rId4" Target="tableStyles.xml" Type="http://schemas.openxmlformats.org/officeDocument/2006/relationships/tableStyles"/><Relationship Id="rId3" Target="presProps.xml" Type="http://schemas.openxmlformats.org/officeDocument/2006/relationships/presProps"/><Relationship Id="rId23" Target="slides/slide16.xml" Type="http://schemas.openxmlformats.org/officeDocument/2006/relationships/slide"/><Relationship Id="rId29" Target="slides/slide22.xml" Type="http://schemas.openxmlformats.org/officeDocument/2006/relationships/slide"/><Relationship Id="rId2" Target="viewProps.xml" Type="http://schemas.openxmlformats.org/officeDocument/2006/relationships/viewProps"/><Relationship Id="rId22" Target="slides/slide15.xml" Type="http://schemas.openxmlformats.org/officeDocument/2006/relationships/slide"/><Relationship Id="rId28" Target="slides/slide21.xml" Type="http://schemas.openxmlformats.org/officeDocument/2006/relationships/slide"/><Relationship Id="rId1" Target="theme/theme1.xml" Type="http://schemas.openxmlformats.org/officeDocument/2006/relationships/theme"/></Relationships>
</file>

<file path=ppt/notesMasters/_rels/notesMaster1.xml.rels><?xml version="1.0" encoding="UTF-8" standalone="yes"?><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sz="quarter" type="hdr"/>
          </p:nvPr>
        </p:nvSpPr>
        <p:spPr>
          <a:xfrm>
            <a:off x="0" y="0"/>
            <a:ext cx="2971800" cy="458788"/>
          </a:xfrm>
          <a:prstGeom prst="rect">
            <a:avLst/>
          </a:prstGeom>
        </p:spPr>
        <p:txBody>
          <a:bodyPr bIns="45720" lIns="91440" numCol="1" rIns="91440" rtlCol="0" tIns="45720" vert="horz"/>
          <a:lstStyle>
            <a:lvl1pPr algn="l">
              <a:defRPr sz="1200"/>
            </a:lvl1pPr>
          </a:lstStyle>
          <a:p>
            <a:endParaRPr lang="en-US"/>
          </a:p>
        </p:txBody>
      </p:sp>
      <p:sp>
        <p:nvSpPr>
          <p:cNvPr id="3" name="Date Placeholder 2"/>
          <p:cNvSpPr>
            <a:spLocks noGrp="1"/>
          </p:cNvSpPr>
          <p:nvPr>
            <p:ph idx="1" type="dt"/>
          </p:nvPr>
        </p:nvSpPr>
        <p:spPr>
          <a:xfrm>
            <a:off x="3884613" y="0"/>
            <a:ext cx="2971800" cy="458788"/>
          </a:xfrm>
          <a:prstGeom prst="rect">
            <a:avLst/>
          </a:prstGeom>
        </p:spPr>
        <p:txBody>
          <a:bodyPr bIns="45720" lIns="91440" numCol="1" rIns="91440" rtlCol="0" tIns="45720" vert="horz"/>
          <a:lstStyle>
            <a:lvl1pPr algn="r">
              <a:defRPr sz="1200"/>
            </a:lvl1pPr>
          </a:lstStyle>
          <a:p>
            <a:fld id="{E63A3A13-08CB-4A2B-83CB-23A449E91FD3}" type="datetimeFigureOut">
              <a:rPr lang="en-US" smtClean="0"/>
              <a:t>4/11/2017</a:t>
            </a:fld>
            <a:endParaRPr lang="en-US"/>
          </a:p>
        </p:txBody>
      </p:sp>
      <p:sp>
        <p:nvSpPr>
          <p:cNvPr id="4" name="Slide Image Placeholder 3"/>
          <p:cNvSpPr>
            <a:spLocks noChangeAspect="1" noGrp="1" noRot="1"/>
          </p:cNvSpPr>
          <p:nvPr>
            <p:ph idx="2" type="sldImg"/>
          </p:nvPr>
        </p:nvSpPr>
        <p:spPr>
          <a:xfrm>
            <a:off x="685800" y="1143000"/>
            <a:ext cx="5486400" cy="3086100"/>
          </a:xfrm>
          <a:prstGeom prst="rect">
            <a:avLst/>
          </a:prstGeom>
          <a:noFill/>
          <a:ln w="12700">
            <a:solidFill>
              <a:prstClr val="black"/>
            </a:solidFill>
          </a:ln>
        </p:spPr>
        <p:txBody>
          <a:bodyPr anchor="ctr" bIns="45720" lIns="91440" numCol="1" rIns="91440" rtlCol="0" tIns="45720" vert="horz"/>
          <a:lstStyle/>
          <a:p>
            <a:endParaRPr lang="en-US"/>
          </a:p>
        </p:txBody>
      </p:sp>
      <p:sp>
        <p:nvSpPr>
          <p:cNvPr id="5" name="Notes Placeholder 4"/>
          <p:cNvSpPr>
            <a:spLocks noGrp="1"/>
          </p:cNvSpPr>
          <p:nvPr>
            <p:ph idx="3" sz="quarter" type="body"/>
          </p:nvPr>
        </p:nvSpPr>
        <p:spPr>
          <a:xfrm>
            <a:off x="685800" y="4400550"/>
            <a:ext cx="5486400" cy="3600450"/>
          </a:xfrm>
          <a:prstGeom prst="rect">
            <a:avLst/>
          </a:prstGeom>
        </p:spPr>
        <p:txBody>
          <a:bodyPr bIns="45720" lIns="91440" numCol="1" rIns="91440" rtlCol="0" tIns="45720"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idx="4" sz="quarter" type="ftr"/>
          </p:nvPr>
        </p:nvSpPr>
        <p:spPr>
          <a:xfrm>
            <a:off x="0" y="8685213"/>
            <a:ext cx="2971800" cy="458787"/>
          </a:xfrm>
          <a:prstGeom prst="rect">
            <a:avLst/>
          </a:prstGeom>
        </p:spPr>
        <p:txBody>
          <a:bodyPr anchor="b" bIns="45720" lIns="91440" numCol="1" rIns="91440" rtlCol="0" tIns="45720" vert="horz"/>
          <a:lstStyle>
            <a:lvl1pPr algn="l">
              <a:defRPr sz="1200"/>
            </a:lvl1pPr>
          </a:lstStyle>
          <a:p>
            <a:endParaRPr lang="en-US"/>
          </a:p>
        </p:txBody>
      </p:sp>
      <p:sp>
        <p:nvSpPr>
          <p:cNvPr id="7" name="Slide Number Placeholder 6"/>
          <p:cNvSpPr>
            <a:spLocks noGrp="1"/>
          </p:cNvSpPr>
          <p:nvPr>
            <p:ph idx="5" sz="quarter" type="sldNum"/>
          </p:nvPr>
        </p:nvSpPr>
        <p:spPr>
          <a:xfrm>
            <a:off x="3884613" y="8685213"/>
            <a:ext cx="2971800" cy="458787"/>
          </a:xfrm>
          <a:prstGeom prst="rect">
            <a:avLst/>
          </a:prstGeom>
        </p:spPr>
        <p:txBody>
          <a:bodyPr anchor="b" bIns="45720" lIns="91440" numCol="1" rIns="91440" rtlCol="0" tIns="45720" vert="horz"/>
          <a:lstStyle>
            <a:lvl1pPr algn="r">
              <a:defRPr sz="1200"/>
            </a:lvl1pPr>
          </a:lstStyle>
          <a:p>
            <a:fld id="{DDEF6022-EA0E-4B8F-8F98-AEF3208D08D3}" type="slidenum">
              <a:rPr lang="en-US" smtClean="0"/>
              <a:t>‹#›</a:t>
            </a:fld>
            <a:endParaRPr lang="en-US"/>
          </a:p>
        </p:txBody>
      </p:sp>
    </p:spTree>
    <p:extLst>
      <p:ext uri="{BB962C8B-B14F-4D97-AF65-F5344CB8AC3E}">
        <p14:creationId xmlns:p14="http://schemas.microsoft.com/office/powerpoint/2010/main" val="2176521892"/>
      </p:ext>
    </p:extLst>
  </p:cSld>
  <p:clrMap accent1="accent1" accent2="accent2" accent3="accent3" accent4="accent4" accent5="accent5" accent6="accent6" bg1="lt1" bg2="lt2" folHlink="folHlink" hlink="hlink" tx1="dk1" tx2="dk2"/>
  <p:notesStyle>
    <a:lvl1pPr algn="l" defTabSz="914400" eaLnBrk="1" hangingPunct="1" latinLnBrk="0" marL="0" rtl="0">
      <a:defRPr kern="1200" sz="1200">
        <a:solidFill>
          <a:schemeClr val="tx1"/>
        </a:solidFill>
        <a:latin typeface="+mn-lt"/>
        <a:ea typeface="+mn-ea"/>
        <a:cs typeface="+mn-cs"/>
      </a:defRPr>
    </a:lvl1pPr>
    <a:lvl2pPr algn="l" defTabSz="914400" eaLnBrk="1" hangingPunct="1" latinLnBrk="0" marL="457200" rtl="0">
      <a:defRPr kern="1200" sz="1200">
        <a:solidFill>
          <a:schemeClr val="tx1"/>
        </a:solidFill>
        <a:latin typeface="+mn-lt"/>
        <a:ea typeface="+mn-ea"/>
        <a:cs typeface="+mn-cs"/>
      </a:defRPr>
    </a:lvl2pPr>
    <a:lvl3pPr algn="l" defTabSz="914400" eaLnBrk="1" hangingPunct="1" latinLnBrk="0" marL="914400" rtl="0">
      <a:defRPr kern="1200" sz="1200">
        <a:solidFill>
          <a:schemeClr val="tx1"/>
        </a:solidFill>
        <a:latin typeface="+mn-lt"/>
        <a:ea typeface="+mn-ea"/>
        <a:cs typeface="+mn-cs"/>
      </a:defRPr>
    </a:lvl3pPr>
    <a:lvl4pPr algn="l" defTabSz="914400" eaLnBrk="1" hangingPunct="1" latinLnBrk="0" marL="1371600" rtl="0">
      <a:defRPr kern="1200" sz="1200">
        <a:solidFill>
          <a:schemeClr val="tx1"/>
        </a:solidFill>
        <a:latin typeface="+mn-lt"/>
        <a:ea typeface="+mn-ea"/>
        <a:cs typeface="+mn-cs"/>
      </a:defRPr>
    </a:lvl4pPr>
    <a:lvl5pPr algn="l" defTabSz="914400" eaLnBrk="1" hangingPunct="1" latinLnBrk="0" marL="1828800" rtl="0">
      <a:defRPr kern="1200" sz="1200">
        <a:solidFill>
          <a:schemeClr val="tx1"/>
        </a:solidFill>
        <a:latin typeface="+mn-lt"/>
        <a:ea typeface="+mn-ea"/>
        <a:cs typeface="+mn-cs"/>
      </a:defRPr>
    </a:lvl5pPr>
    <a:lvl6pPr algn="l" defTabSz="914400" eaLnBrk="1" hangingPunct="1" latinLnBrk="0" marL="2286000" rtl="0">
      <a:defRPr kern="1200" sz="1200">
        <a:solidFill>
          <a:schemeClr val="tx1"/>
        </a:solidFill>
        <a:latin typeface="+mn-lt"/>
        <a:ea typeface="+mn-ea"/>
        <a:cs typeface="+mn-cs"/>
      </a:defRPr>
    </a:lvl6pPr>
    <a:lvl7pPr algn="l" defTabSz="914400" eaLnBrk="1" hangingPunct="1" latinLnBrk="0" marL="2743200" rtl="0">
      <a:defRPr kern="1200" sz="1200">
        <a:solidFill>
          <a:schemeClr val="tx1"/>
        </a:solidFill>
        <a:latin typeface="+mn-lt"/>
        <a:ea typeface="+mn-ea"/>
        <a:cs typeface="+mn-cs"/>
      </a:defRPr>
    </a:lvl7pPr>
    <a:lvl8pPr algn="l" defTabSz="914400" eaLnBrk="1" hangingPunct="1" latinLnBrk="0" marL="3200400" rtl="0">
      <a:defRPr kern="1200" sz="1200">
        <a:solidFill>
          <a:schemeClr val="tx1"/>
        </a:solidFill>
        <a:latin typeface="+mn-lt"/>
        <a:ea typeface="+mn-ea"/>
        <a:cs typeface="+mn-cs"/>
      </a:defRPr>
    </a:lvl8pPr>
    <a:lvl9pPr algn="l" defTabSz="914400" eaLnBrk="1" hangingPunct="1" latinLnBrk="0" marL="3657600" rtl="0">
      <a:defRPr kern="1200"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arget="../slides/slide8.xml" Type="http://schemas.openxmlformats.org/officeDocument/2006/relationships/slide"/><Relationship Id="rId1" Target="../notesMasters/notesMaster1.xml" Type="http://schemas.openxmlformats.org/officeDocument/2006/relationships/notesMaster"/></Relationships>
</file>

<file path=ppt/notesSlides/_rels/notesSlide10.xml.rels><?xml version="1.0" encoding="UTF-8" standalone="yes"?><Relationships xmlns="http://schemas.openxmlformats.org/package/2006/relationships"><Relationship Id="rId2" Target="../slides/slide32.xml" Type="http://schemas.openxmlformats.org/officeDocument/2006/relationships/slide"/><Relationship Id="rId1" Target="../notesMasters/notesMaster1.xml" Type="http://schemas.openxmlformats.org/officeDocument/2006/relationships/notesMaster"/></Relationships>
</file>

<file path=ppt/notesSlides/_rels/notesSlide11.xml.rels><?xml version="1.0" encoding="UTF-8" standalone="yes"?><Relationships xmlns="http://schemas.openxmlformats.org/package/2006/relationships"><Relationship Id="rId2" Target="../slides/slide33.xml" Type="http://schemas.openxmlformats.org/officeDocument/2006/relationships/slide"/><Relationship Id="rId1" Target="../notesMasters/notesMaster1.xml" Type="http://schemas.openxmlformats.org/officeDocument/2006/relationships/notesMaster"/></Relationships>
</file>

<file path=ppt/notesSlides/_rels/notesSlide12.xml.rels><?xml version="1.0" encoding="UTF-8" standalone="yes"?><Relationships xmlns="http://schemas.openxmlformats.org/package/2006/relationships"><Relationship Id="rId2" Target="../slides/slide35.xml" Type="http://schemas.openxmlformats.org/officeDocument/2006/relationships/slide"/><Relationship Id="rId1" Target="../notesMasters/notesMaster1.xml" Type="http://schemas.openxmlformats.org/officeDocument/2006/relationships/notesMaster"/></Relationships>
</file>

<file path=ppt/notesSlides/_rels/notesSlide2.xml.rels><?xml version="1.0" encoding="UTF-8" standalone="yes"?><Relationships xmlns="http://schemas.openxmlformats.org/package/2006/relationships"><Relationship Id="rId2" Target="../slides/slide19.xml" Type="http://schemas.openxmlformats.org/officeDocument/2006/relationships/slide"/><Relationship Id="rId1" Target="../notesMasters/notesMaster1.xml" Type="http://schemas.openxmlformats.org/officeDocument/2006/relationships/notesMaster"/></Relationships>
</file>

<file path=ppt/notesSlides/_rels/notesSlide3.xml.rels><?xml version="1.0" encoding="UTF-8" standalone="yes"?><Relationships xmlns="http://schemas.openxmlformats.org/package/2006/relationships"><Relationship Id="rId2" Target="../slides/slide25.xml" Type="http://schemas.openxmlformats.org/officeDocument/2006/relationships/slide"/><Relationship Id="rId1" Target="../notesMasters/notesMaster1.xml" Type="http://schemas.openxmlformats.org/officeDocument/2006/relationships/notesMaster"/></Relationships>
</file>

<file path=ppt/notesSlides/_rels/notesSlide4.xml.rels><?xml version="1.0" encoding="UTF-8" standalone="yes"?><Relationships xmlns="http://schemas.openxmlformats.org/package/2006/relationships"><Relationship Id="rId2" Target="../slides/slide26.xml" Type="http://schemas.openxmlformats.org/officeDocument/2006/relationships/slide"/><Relationship Id="rId1" Target="../notesMasters/notesMaster1.xml" Type="http://schemas.openxmlformats.org/officeDocument/2006/relationships/notesMaster"/></Relationships>
</file>

<file path=ppt/notesSlides/_rels/notesSlide5.xml.rels><?xml version="1.0" encoding="UTF-8" standalone="yes"?><Relationships xmlns="http://schemas.openxmlformats.org/package/2006/relationships"><Relationship Id="rId2" Target="../slides/slide27.xml" Type="http://schemas.openxmlformats.org/officeDocument/2006/relationships/slide"/><Relationship Id="rId1" Target="../notesMasters/notesMaster1.xml" Type="http://schemas.openxmlformats.org/officeDocument/2006/relationships/notesMaster"/></Relationships>
</file>

<file path=ppt/notesSlides/_rels/notesSlide6.xml.rels><?xml version="1.0" encoding="UTF-8" standalone="yes"?><Relationships xmlns="http://schemas.openxmlformats.org/package/2006/relationships"><Relationship Id="rId2" Target="../slides/slide28.xml" Type="http://schemas.openxmlformats.org/officeDocument/2006/relationships/slide"/><Relationship Id="rId1" Target="../notesMasters/notesMaster1.xml" Type="http://schemas.openxmlformats.org/officeDocument/2006/relationships/notesMaster"/></Relationships>
</file>

<file path=ppt/notesSlides/_rels/notesSlide7.xml.rels><?xml version="1.0" encoding="UTF-8" standalone="yes"?><Relationships xmlns="http://schemas.openxmlformats.org/package/2006/relationships"><Relationship Id="rId2" Target="../slides/slide29.xml" Type="http://schemas.openxmlformats.org/officeDocument/2006/relationships/slide"/><Relationship Id="rId1" Target="../notesMasters/notesMaster1.xml" Type="http://schemas.openxmlformats.org/officeDocument/2006/relationships/notesMaster"/></Relationships>
</file>

<file path=ppt/notesSlides/_rels/notesSlide8.xml.rels><?xml version="1.0" encoding="UTF-8" standalone="yes"?><Relationships xmlns="http://schemas.openxmlformats.org/package/2006/relationships"><Relationship Id="rId2" Target="../slides/slide30.xml" Type="http://schemas.openxmlformats.org/officeDocument/2006/relationships/slide"/><Relationship Id="rId1" Target="../notesMasters/notesMaster1.xml" Type="http://schemas.openxmlformats.org/officeDocument/2006/relationships/notesMaster"/></Relationships>
</file>

<file path=ppt/notesSlides/_rels/notesSlide9.xml.rels><?xml version="1.0" encoding="UTF-8" standalone="yes"?><Relationships xmlns="http://schemas.openxmlformats.org/package/2006/relationships"><Relationship Id="rId2" Target="../slides/slide31.xml" Type="http://schemas.openxmlformats.org/officeDocument/2006/relationships/slide"/><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p:sp>
      <p:sp>
        <p:nvSpPr>
          <p:cNvPr id="3" name="Notes Placeholder 2"/>
          <p:cNvSpPr>
            <a:spLocks noGrp="1"/>
          </p:cNvSpPr>
          <p:nvPr>
            <p:ph idx="1" type="body"/>
          </p:nvPr>
        </p:nvSpPr>
        <p:spPr/>
        <p:txBody>
          <a:bodyPr numCol="1"/>
          <a:lstStyle/>
          <a:p>
            <a:endParaRPr dirty="0" lang="en-US"/>
          </a:p>
        </p:txBody>
      </p:sp>
      <p:sp>
        <p:nvSpPr>
          <p:cNvPr id="4" name="Slide Number Placeholder 3"/>
          <p:cNvSpPr>
            <a:spLocks noGrp="1"/>
          </p:cNvSpPr>
          <p:nvPr>
            <p:ph idx="10" sz="quarter" type="sldNum"/>
          </p:nvPr>
        </p:nvSpPr>
        <p:spPr/>
        <p:txBody>
          <a:bodyPr numCol="1"/>
          <a:lstStyle/>
          <a:p>
            <a:pPr algn="r" defTabSz="914400" eaLnBrk="1" hangingPunct="1" indent="0" latinLnBrk="0" lvl="0" marL="0" marR="0" rtl="0">
              <a:lnSpc>
                <a:spcPct val="100000"/>
              </a:lnSpc>
              <a:spcBef>
                <a:spcPts val="0"/>
              </a:spcBef>
              <a:spcAft>
                <a:spcPts val="0"/>
              </a:spcAft>
              <a:buClrTx/>
              <a:buSzTx/>
              <a:buFontTx/>
              <a:buNone/>
              <a:tabLst/>
              <a:defRPr/>
            </a:pPr>
            <a:fld id="{17A9523B-9DDE-433D-A99C-4B35C0E4ABB4}" type="slidenum">
              <a:rPr b="0" baseline="0" cap="none" i="0" kern="1200" kumimoji="0" lang="en-US" noProof="0" normalizeH="0" smtClean="0" spc="0" strike="noStrike" sz="1200" u="none">
                <a:ln>
                  <a:noFill/>
                </a:ln>
                <a:solidFill>
                  <a:prstClr val="black"/>
                </a:solidFill>
                <a:effectLst/>
                <a:uLnTx/>
                <a:uFillTx/>
                <a:latin typeface="Calibri"/>
                <a:ea typeface="+mn-ea"/>
                <a:cs typeface="+mn-cs"/>
              </a:rPr>
              <a:pPr algn="r" defTabSz="914400" eaLnBrk="1" hangingPunct="1" indent="0" latinLnBrk="0" lvl="0" marL="0" marR="0" rtl="0">
                <a:lnSpc>
                  <a:spcPct val="100000"/>
                </a:lnSpc>
                <a:spcBef>
                  <a:spcPts val="0"/>
                </a:spcBef>
                <a:spcAft>
                  <a:spcPts val="0"/>
                </a:spcAft>
                <a:buClrTx/>
                <a:buSzTx/>
                <a:buFontTx/>
                <a:buNone/>
                <a:tabLst/>
                <a:defRPr/>
              </a:pPr>
              <a:t>7</a:t>
            </a:fld>
            <a:endParaRPr b="0" baseline="0" cap="none" i="0" kern="1200" kumimoji="0" lang="en-US" noProof="0" normalizeH="0" spc="0" strike="noStrike" sz="1200" u="none">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0356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0"/>
        <p:cNvGrpSpPr/>
        <p:nvPr/>
      </p:nvGrpSpPr>
      <p:grpSpPr>
        <a:xfrm>
          <a:off x="0" y="0"/>
          <a:ext cx="0" cy="0"/>
          <a:chOff x="0" y="0"/>
          <a:chExt cx="0" cy="0"/>
        </a:xfrm>
      </p:grpSpPr>
      <p:sp>
        <p:nvSpPr>
          <p:cNvPr id="891" name="Shape 891"/>
          <p:cNvSpPr txBox="1">
            <a:spLocks noGrp="1"/>
          </p:cNvSpPr>
          <p:nvPr>
            <p:ph idx="1" type="body"/>
          </p:nvPr>
        </p:nvSpPr>
        <p:spPr>
          <a:xfrm>
            <a:off x="685800" y="4343400"/>
            <a:ext cx="5486399" cy="4114800"/>
          </a:xfrm>
          <a:prstGeom prst="rect">
            <a:avLst/>
          </a:prstGeom>
        </p:spPr>
        <p:txBody>
          <a:bodyPr anchor="t" anchorCtr="0" bIns="91425" lIns="91425" numCol="1" rIns="91425" tIns="91425">
            <a:noAutofit/>
          </a:bodyPr>
          <a:lstStyle/>
          <a:p>
            <a:pPr lvl="0">
              <a:spcBef>
                <a:spcPts val="0"/>
              </a:spcBef>
              <a:buNone/>
            </a:pPr>
            <a:endParaRPr/>
          </a:p>
        </p:txBody>
      </p:sp>
      <p:sp>
        <p:nvSpPr>
          <p:cNvPr id="892" name="Shape 892"/>
          <p:cNvSpPr>
            <a:spLocks noChangeAspect="1" noGrp="1" noRot="1"/>
          </p:cNvSpPr>
          <p:nvPr>
            <p:ph idx="2" type="sldImg"/>
          </p:nvPr>
        </p:nvSpPr>
        <p:spPr>
          <a:xfrm>
            <a:off x="381000" y="685800"/>
            <a:ext cx="6096000" cy="3429000"/>
          </a:xfrm>
          <a:custGeom>
            <a:avLst/>
            <a:gdLst/>
            <a:ahLst/>
            <a:cxnLst/>
            <a:rect b="0" l="0" r="0" t="0"/>
            <a:pathLst>
              <a:path extrusionOk="0" h="120000" w="12000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9862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9"/>
        <p:cNvGrpSpPr/>
        <p:nvPr/>
      </p:nvGrpSpPr>
      <p:grpSpPr>
        <a:xfrm>
          <a:off x="0" y="0"/>
          <a:ext cx="0" cy="0"/>
          <a:chOff x="0" y="0"/>
          <a:chExt cx="0" cy="0"/>
        </a:xfrm>
      </p:grpSpPr>
      <p:sp>
        <p:nvSpPr>
          <p:cNvPr id="900" name="Shape 900"/>
          <p:cNvSpPr>
            <a:spLocks noChangeAspect="1" noGrp="1" noRot="1"/>
          </p:cNvSpPr>
          <p:nvPr>
            <p:ph idx="2" type="sldImg"/>
          </p:nvPr>
        </p:nvSpPr>
        <p:spPr>
          <a:xfrm>
            <a:off x="381000" y="685800"/>
            <a:ext cx="6096000" cy="3429000"/>
          </a:xfrm>
          <a:custGeom>
            <a:avLst/>
            <a:gdLst/>
            <a:ahLst/>
            <a:cxnLst/>
            <a:rect b="0" l="0" r="0" t="0"/>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type="none" w="med"/>
            <a:tailEnd len="med" type="none" w="med"/>
          </a:ln>
        </p:spPr>
      </p:sp>
      <p:sp>
        <p:nvSpPr>
          <p:cNvPr id="901" name="Shape 901"/>
          <p:cNvSpPr txBox="1">
            <a:spLocks noGrp="1"/>
          </p:cNvSpPr>
          <p:nvPr>
            <p:ph idx="1" type="body"/>
          </p:nvPr>
        </p:nvSpPr>
        <p:spPr>
          <a:xfrm>
            <a:off x="685800" y="4343400"/>
            <a:ext cx="5486399" cy="4114800"/>
          </a:xfrm>
          <a:prstGeom prst="rect">
            <a:avLst/>
          </a:prstGeom>
          <a:noFill/>
          <a:ln>
            <a:noFill/>
          </a:ln>
        </p:spPr>
        <p:txBody>
          <a:bodyPr anchor="t" anchorCtr="0" bIns="45700" lIns="91425" numCol="1" rIns="91425" tIns="45700">
            <a:noAutofit/>
          </a:bodyPr>
          <a:lstStyle/>
          <a:p>
            <a:pPr algn="l" indent="0" lvl="0" marL="0" marR="0" rtl="0">
              <a:spcBef>
                <a:spcPts val="0"/>
              </a:spcBef>
              <a:buSzPct val="25000"/>
              <a:buNone/>
            </a:pPr>
            <a:endParaRPr b="0" cap="none" i="0" strike="noStrike" sz="1200" u="none">
              <a:solidFill>
                <a:schemeClr val="dk1"/>
              </a:solidFill>
              <a:latin typeface="Calibri"/>
              <a:ea typeface="Calibri"/>
              <a:cs typeface="Calibri"/>
              <a:sym typeface="Calibri"/>
            </a:endParaRPr>
          </a:p>
        </p:txBody>
      </p:sp>
      <p:sp>
        <p:nvSpPr>
          <p:cNvPr id="902" name="Shape 902"/>
          <p:cNvSpPr txBox="1">
            <a:spLocks noGrp="1"/>
          </p:cNvSpPr>
          <p:nvPr>
            <p:ph idx="12" type="sldNum"/>
          </p:nvPr>
        </p:nvSpPr>
        <p:spPr>
          <a:xfrm>
            <a:off x="3884612" y="8685213"/>
            <a:ext cx="2971799" cy="457200"/>
          </a:xfrm>
          <a:prstGeom prst="rect">
            <a:avLst/>
          </a:prstGeom>
          <a:noFill/>
          <a:ln>
            <a:noFill/>
          </a:ln>
        </p:spPr>
        <p:txBody>
          <a:bodyPr anchor="b" anchorCtr="0" bIns="45700" lIns="91425" numCol="1" rIns="91425" tIns="45700">
            <a:noAutofit/>
          </a:bodyPr>
          <a:lstStyle/>
          <a:p>
            <a:pPr algn="r" defTabSz="914400" eaLnBrk="1" hangingPunct="1" indent="0" latinLnBrk="0" lvl="0" marL="0" marR="0" rtl="0">
              <a:lnSpc>
                <a:spcPct val="100000"/>
              </a:lnSpc>
              <a:spcBef>
                <a:spcPts val="0"/>
              </a:spcBef>
              <a:spcAft>
                <a:spcPts val="0"/>
              </a:spcAft>
              <a:buClrTx/>
              <a:buSzPct val="25000"/>
              <a:buFontTx/>
              <a:buNone/>
              <a:tabLst/>
              <a:defRPr/>
            </a:pPr>
            <a:fld id="{00000000-1234-1234-1234-123412341234}" type="slidenum">
              <a:rPr b="0" baseline="0" cap="none" i="0" kern="0" kumimoji="0" lang="en-US" noProof="0" normalizeH="0" spc="0" strike="noStrike" sz="1200" u="none">
                <a:ln>
                  <a:noFill/>
                </a:ln>
                <a:solidFill>
                  <a:srgbClr val="000000"/>
                </a:solidFill>
                <a:effectLst/>
                <a:uLnTx/>
                <a:uFillTx/>
                <a:latin typeface="Calibri"/>
                <a:ea typeface="Calibri"/>
                <a:cs typeface="Calibri"/>
                <a:sym typeface="Calibri"/>
              </a:rPr>
              <a:pPr algn="r" defTabSz="914400" eaLnBrk="1" hangingPunct="1" indent="0" latinLnBrk="0" lvl="0" marL="0" marR="0" rtl="0">
                <a:lnSpc>
                  <a:spcPct val="100000"/>
                </a:lnSpc>
                <a:spcBef>
                  <a:spcPts val="0"/>
                </a:spcBef>
                <a:spcAft>
                  <a:spcPts val="0"/>
                </a:spcAft>
                <a:buClrTx/>
                <a:buSzPct val="25000"/>
                <a:buFontTx/>
                <a:buNone/>
                <a:tabLst/>
                <a:defRPr/>
              </a:pPr>
              <a:t>32</a:t>
            </a:fld>
            <a:endParaRPr b="0" baseline="0" cap="none" i="0" kern="0" kumimoji="0" lang="en-US" noProof="0" normalizeH="0" spc="0" strike="noStrike" sz="1200" u="none">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9731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09"/>
        <p:cNvGrpSpPr/>
        <p:nvPr/>
      </p:nvGrpSpPr>
      <p:grpSpPr>
        <a:xfrm>
          <a:off x="0" y="0"/>
          <a:ext cx="0" cy="0"/>
          <a:chOff x="0" y="0"/>
          <a:chExt cx="0" cy="0"/>
        </a:xfrm>
      </p:grpSpPr>
      <p:sp>
        <p:nvSpPr>
          <p:cNvPr id="910" name="Shape 910"/>
          <p:cNvSpPr txBox="1">
            <a:spLocks noGrp="1"/>
          </p:cNvSpPr>
          <p:nvPr>
            <p:ph idx="1" type="body"/>
          </p:nvPr>
        </p:nvSpPr>
        <p:spPr>
          <a:xfrm>
            <a:off x="685800" y="4343400"/>
            <a:ext cx="5486399" cy="4114800"/>
          </a:xfrm>
          <a:prstGeom prst="rect">
            <a:avLst/>
          </a:prstGeom>
        </p:spPr>
        <p:txBody>
          <a:bodyPr anchor="t" anchorCtr="0" bIns="91425" lIns="91425" numCol="1" rIns="91425" tIns="91425">
            <a:noAutofit/>
          </a:bodyPr>
          <a:lstStyle/>
          <a:p>
            <a:pPr lvl="0">
              <a:spcBef>
                <a:spcPts val="0"/>
              </a:spcBef>
              <a:buNone/>
            </a:pPr>
            <a:endParaRPr/>
          </a:p>
        </p:txBody>
      </p:sp>
      <p:sp>
        <p:nvSpPr>
          <p:cNvPr id="911" name="Shape 911"/>
          <p:cNvSpPr>
            <a:spLocks noChangeAspect="1" noGrp="1" noRot="1"/>
          </p:cNvSpPr>
          <p:nvPr>
            <p:ph idx="2" type="sldImg"/>
          </p:nvPr>
        </p:nvSpPr>
        <p:spPr>
          <a:xfrm>
            <a:off x="381000" y="685800"/>
            <a:ext cx="6096000" cy="3429000"/>
          </a:xfrm>
          <a:custGeom>
            <a:avLst/>
            <a:gdLst/>
            <a:ahLst/>
            <a:cxnLst/>
            <a:rect b="0" l="0" r="0" t="0"/>
            <a:pathLst>
              <a:path extrusionOk="0" h="120000" w="12000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43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ChangeArrowheads="1" noGrp="1"/>
          </p:cNvSpPr>
          <p:nvPr/>
        </p:nvSpPr>
        <p:spPr>
          <a:xfrm>
            <a:off x="3976688" y="8839200"/>
            <a:ext cx="3041650" cy="465138"/>
          </a:xfrm>
          <a:prstGeom prst="rect">
            <a:avLst/>
          </a:prstGeom>
          <a:noFill/>
          <a:ln w="9525">
            <a:noFill/>
            <a:miter lim="800000"/>
            <a:headEnd/>
            <a:tailEnd/>
          </a:ln>
        </p:spPr>
        <p:txBody>
          <a:bodyPr anchor="b" bIns="46644" lIns="93287" numCol="1" rIns="93287" tIns="46644"/>
          <a:lstStyle/>
          <a:p>
            <a:pPr algn="r" defTabSz="933450" eaLnBrk="1" fontAlgn="base" hangingPunct="1" indent="0" latinLnBrk="0" lvl="0" marL="0" marR="0" rtl="0">
              <a:lnSpc>
                <a:spcPct val="100000"/>
              </a:lnSpc>
              <a:spcBef>
                <a:spcPct val="0"/>
              </a:spcBef>
              <a:spcAft>
                <a:spcPct val="0"/>
              </a:spcAft>
              <a:buClrTx/>
              <a:buSzTx/>
              <a:buFontTx/>
              <a:buNone/>
              <a:tabLst/>
              <a:defRPr/>
            </a:pPr>
            <a:fld id="{BD7C8494-924D-4821-87D1-1AF78241541F}" type="slidenum">
              <a:rPr b="0" baseline="0" cap="none" i="0" kern="1200" kumimoji="0" lang="en-US" noProof="0" normalizeH="0" spc="0" strike="noStrike" sz="1200" u="none">
                <a:ln>
                  <a:noFill/>
                </a:ln>
                <a:solidFill>
                  <a:prstClr val="black"/>
                </a:solidFill>
                <a:effectLst/>
                <a:uLnTx/>
                <a:uFillTx/>
                <a:latin charset="0" typeface="Arial"/>
                <a:ea typeface="+mn-ea"/>
                <a:cs charset="0" typeface="Arial"/>
              </a:rPr>
              <a:pPr algn="r" defTabSz="933450" eaLnBrk="1" fontAlgn="base" hangingPunct="1" indent="0" latinLnBrk="0" lvl="0" marL="0" marR="0" rtl="0">
                <a:lnSpc>
                  <a:spcPct val="100000"/>
                </a:lnSpc>
                <a:spcBef>
                  <a:spcPct val="0"/>
                </a:spcBef>
                <a:spcAft>
                  <a:spcPct val="0"/>
                </a:spcAft>
                <a:buClrTx/>
                <a:buSzTx/>
                <a:buFontTx/>
                <a:buNone/>
                <a:tabLst/>
                <a:defRPr/>
              </a:pPr>
              <a:t>18</a:t>
            </a:fld>
            <a:endParaRPr b="0" baseline="0" cap="none" i="0" kern="1200" kumimoji="0" lang="en-US" noProof="0" normalizeH="0" spc="0" strike="noStrike" sz="1200" u="none">
              <a:ln>
                <a:noFill/>
              </a:ln>
              <a:solidFill>
                <a:prstClr val="black"/>
              </a:solidFill>
              <a:effectLst/>
              <a:uLnTx/>
              <a:uFillTx/>
              <a:latin charset="0" typeface="Arial"/>
              <a:ea typeface="+mn-ea"/>
              <a:cs charset="0" typeface="Arial"/>
            </a:endParaRPr>
          </a:p>
        </p:txBody>
      </p:sp>
      <p:sp>
        <p:nvSpPr>
          <p:cNvPr id="115715" name="Rectangle 2"/>
          <p:cNvSpPr>
            <a:spLocks noChangeArrowheads="1" noChangeAspect="1" noGrp="1" noRot="1" noTextEdit="1"/>
          </p:cNvSpPr>
          <p:nvPr>
            <p:ph type="sldImg"/>
          </p:nvPr>
        </p:nvSpPr>
        <p:spPr>
          <a:noFill/>
          <a:ln>
            <a:solidFill>
              <a:srgbClr val="000000"/>
            </a:solidFill>
            <a:miter lim="800000"/>
            <a:headEnd/>
            <a:tailEnd/>
          </a:ln>
        </p:spPr>
      </p:sp>
      <p:sp>
        <p:nvSpPr>
          <p:cNvPr id="115716" name="Rectangle 3"/>
          <p:cNvSpPr>
            <a:spLocks noChangeArrowheads="1" noGrp="1"/>
          </p:cNvSpPr>
          <p:nvPr>
            <p:ph idx="1" type="body"/>
          </p:nvPr>
        </p:nvSpPr>
        <p:spPr>
          <a:noFill/>
          <a:ln/>
        </p:spPr>
        <p:txBody>
          <a:bodyPr numCol="1"/>
          <a:lstStyle/>
          <a:p>
            <a:pPr eaLnBrk="1" hangingPunct="1"/>
            <a:endParaRPr lang="en-US"/>
          </a:p>
        </p:txBody>
      </p:sp>
      <p:sp>
        <p:nvSpPr>
          <p:cNvPr id="5" name="Footer Placeholder 4"/>
          <p:cNvSpPr>
            <a:spLocks noGrp="1"/>
          </p:cNvSpPr>
          <p:nvPr>
            <p:ph idx="10" sz="quarter" type="ftr"/>
          </p:nvPr>
        </p:nvSpPr>
        <p:spPr/>
        <p:txBody>
          <a:bodyPr numCol="1"/>
          <a:lstStyle/>
          <a:p>
            <a:pPr algn="l" defTabSz="933450" eaLnBrk="1" fontAlgn="base" hangingPunct="1" indent="0" latinLnBrk="0" lvl="0" marL="0" marR="0" rtl="0">
              <a:lnSpc>
                <a:spcPct val="100000"/>
              </a:lnSpc>
              <a:spcBef>
                <a:spcPct val="0"/>
              </a:spcBef>
              <a:spcAft>
                <a:spcPct val="0"/>
              </a:spcAft>
              <a:buClrTx/>
              <a:buSzTx/>
              <a:buFontTx/>
              <a:buNone/>
              <a:tabLst/>
              <a:defRPr/>
            </a:pPr>
            <a:r>
              <a:rPr b="0" baseline="0" cap="none" i="0" kern="1200" kumimoji="0" lang="en-US" noProof="0" normalizeH="0" spc="0" strike="noStrike" sz="1200" u="none">
                <a:ln>
                  <a:noFill/>
                </a:ln>
                <a:solidFill>
                  <a:prstClr val="black"/>
                </a:solidFill>
                <a:effectLst/>
                <a:uLnTx/>
                <a:uFillTx/>
                <a:latin charset="0" pitchFamily="34" typeface="Calibri"/>
                <a:ea typeface="+mn-ea"/>
                <a:cs charset="0" typeface="Arial"/>
              </a:rPr>
              <a:t>www.weather.gov/houston</a:t>
            </a:r>
          </a:p>
        </p:txBody>
      </p:sp>
    </p:spTree>
    <p:extLst>
      <p:ext uri="{BB962C8B-B14F-4D97-AF65-F5344CB8AC3E}">
        <p14:creationId xmlns:p14="http://schemas.microsoft.com/office/powerpoint/2010/main" val="261431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80"/>
        <p:cNvGrpSpPr/>
        <p:nvPr/>
      </p:nvGrpSpPr>
      <p:grpSpPr>
        <a:xfrm>
          <a:off x="0" y="0"/>
          <a:ext cx="0" cy="0"/>
          <a:chOff x="0" y="0"/>
          <a:chExt cx="0" cy="0"/>
        </a:xfrm>
      </p:grpSpPr>
      <p:sp>
        <p:nvSpPr>
          <p:cNvPr id="781" name="Shape 781"/>
          <p:cNvSpPr txBox="1">
            <a:spLocks noGrp="1"/>
          </p:cNvSpPr>
          <p:nvPr>
            <p:ph idx="1" type="body"/>
          </p:nvPr>
        </p:nvSpPr>
        <p:spPr>
          <a:xfrm>
            <a:off x="685800" y="4343400"/>
            <a:ext cx="5486399" cy="4114800"/>
          </a:xfrm>
          <a:prstGeom prst="rect">
            <a:avLst/>
          </a:prstGeom>
        </p:spPr>
        <p:txBody>
          <a:bodyPr anchor="t" anchorCtr="0" bIns="91425" lIns="91425" numCol="1" rIns="91425" tIns="91425">
            <a:noAutofit/>
          </a:bodyPr>
          <a:lstStyle/>
          <a:p>
            <a:pPr lvl="0">
              <a:spcBef>
                <a:spcPts val="0"/>
              </a:spcBef>
              <a:buNone/>
            </a:pPr>
            <a:endParaRPr/>
          </a:p>
        </p:txBody>
      </p:sp>
      <p:sp>
        <p:nvSpPr>
          <p:cNvPr id="782" name="Shape 782"/>
          <p:cNvSpPr>
            <a:spLocks noChangeAspect="1" noGrp="1" noRot="1"/>
          </p:cNvSpPr>
          <p:nvPr>
            <p:ph idx="2" type="sldImg"/>
          </p:nvPr>
        </p:nvSpPr>
        <p:spPr>
          <a:xfrm>
            <a:off x="381000" y="685800"/>
            <a:ext cx="6096000" cy="3429000"/>
          </a:xfrm>
          <a:custGeom>
            <a:avLst/>
            <a:gdLst/>
            <a:ahLst/>
            <a:cxnLst/>
            <a:rect b="0" l="0" r="0" t="0"/>
            <a:pathLst>
              <a:path extrusionOk="0" h="120000" w="12000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6397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42"/>
        <p:cNvGrpSpPr/>
        <p:nvPr/>
      </p:nvGrpSpPr>
      <p:grpSpPr>
        <a:xfrm>
          <a:off x="0" y="0"/>
          <a:ext cx="0" cy="0"/>
          <a:chOff x="0" y="0"/>
          <a:chExt cx="0" cy="0"/>
        </a:xfrm>
      </p:grpSpPr>
      <p:sp>
        <p:nvSpPr>
          <p:cNvPr id="843" name="Shape 843"/>
          <p:cNvSpPr txBox="1">
            <a:spLocks noGrp="1"/>
          </p:cNvSpPr>
          <p:nvPr>
            <p:ph idx="1" type="body"/>
          </p:nvPr>
        </p:nvSpPr>
        <p:spPr>
          <a:xfrm>
            <a:off x="685800" y="4343400"/>
            <a:ext cx="5486400" cy="4114800"/>
          </a:xfrm>
          <a:prstGeom prst="rect">
            <a:avLst/>
          </a:prstGeom>
        </p:spPr>
        <p:txBody>
          <a:bodyPr anchor="t" anchorCtr="0" bIns="91425" lIns="91425" numCol="1" rIns="91425" tIns="91425">
            <a:noAutofit/>
          </a:bodyPr>
          <a:lstStyle/>
          <a:p>
            <a:pPr lvl="0" rtl="0">
              <a:spcBef>
                <a:spcPts val="0"/>
              </a:spcBef>
              <a:buNone/>
            </a:pPr>
            <a:endParaRPr/>
          </a:p>
        </p:txBody>
      </p:sp>
      <p:sp>
        <p:nvSpPr>
          <p:cNvPr id="844" name="Shape 844"/>
          <p:cNvSpPr>
            <a:spLocks noChangeAspect="1" noGrp="1" noRot="1"/>
          </p:cNvSpPr>
          <p:nvPr>
            <p:ph idx="2" type="sldImg"/>
          </p:nvPr>
        </p:nvSpPr>
        <p:spPr>
          <a:xfrm>
            <a:off x="381000" y="685800"/>
            <a:ext cx="6096000" cy="3429000"/>
          </a:xfrm>
          <a:custGeom>
            <a:avLst/>
            <a:gdLst/>
            <a:ahLst/>
            <a:cxnLst/>
            <a:rect b="0" l="0" r="0" t="0"/>
            <a:pathLst>
              <a:path extrusionOk="0" h="120000" w="12000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060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52"/>
        <p:cNvGrpSpPr/>
        <p:nvPr/>
      </p:nvGrpSpPr>
      <p:grpSpPr>
        <a:xfrm>
          <a:off x="0" y="0"/>
          <a:ext cx="0" cy="0"/>
          <a:chOff x="0" y="0"/>
          <a:chExt cx="0" cy="0"/>
        </a:xfrm>
      </p:grpSpPr>
      <p:sp>
        <p:nvSpPr>
          <p:cNvPr id="853" name="Shape 853"/>
          <p:cNvSpPr txBox="1">
            <a:spLocks noGrp="1"/>
          </p:cNvSpPr>
          <p:nvPr>
            <p:ph idx="1" type="body"/>
          </p:nvPr>
        </p:nvSpPr>
        <p:spPr>
          <a:xfrm>
            <a:off x="685800" y="4343400"/>
            <a:ext cx="5486400" cy="4114800"/>
          </a:xfrm>
          <a:prstGeom prst="rect">
            <a:avLst/>
          </a:prstGeom>
        </p:spPr>
        <p:txBody>
          <a:bodyPr anchor="t" anchorCtr="0" bIns="91425" lIns="91425" numCol="1" rIns="91425" tIns="91425">
            <a:noAutofit/>
          </a:bodyPr>
          <a:lstStyle/>
          <a:p>
            <a:pPr lvl="0" rtl="0">
              <a:spcBef>
                <a:spcPts val="0"/>
              </a:spcBef>
              <a:buNone/>
            </a:pPr>
            <a:endParaRPr/>
          </a:p>
        </p:txBody>
      </p:sp>
      <p:sp>
        <p:nvSpPr>
          <p:cNvPr id="854" name="Shape 854"/>
          <p:cNvSpPr>
            <a:spLocks noChangeAspect="1" noGrp="1" noRot="1"/>
          </p:cNvSpPr>
          <p:nvPr>
            <p:ph idx="2" type="sldImg"/>
          </p:nvPr>
        </p:nvSpPr>
        <p:spPr>
          <a:xfrm>
            <a:off x="381000" y="685800"/>
            <a:ext cx="6096000" cy="3429000"/>
          </a:xfrm>
          <a:custGeom>
            <a:avLst/>
            <a:gdLst/>
            <a:ahLst/>
            <a:cxnLst/>
            <a:rect b="0" l="0" r="0" t="0"/>
            <a:pathLst>
              <a:path extrusionOk="0" h="120000" w="12000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326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61"/>
        <p:cNvGrpSpPr/>
        <p:nvPr/>
      </p:nvGrpSpPr>
      <p:grpSpPr>
        <a:xfrm>
          <a:off x="0" y="0"/>
          <a:ext cx="0" cy="0"/>
          <a:chOff x="0" y="0"/>
          <a:chExt cx="0" cy="0"/>
        </a:xfrm>
      </p:grpSpPr>
      <p:sp>
        <p:nvSpPr>
          <p:cNvPr id="862" name="Shape 862"/>
          <p:cNvSpPr>
            <a:spLocks noChangeAspect="1" noGrp="1" noRot="1"/>
          </p:cNvSpPr>
          <p:nvPr>
            <p:ph idx="2" type="sldImg"/>
          </p:nvPr>
        </p:nvSpPr>
        <p:spPr>
          <a:xfrm>
            <a:off x="374650" y="684213"/>
            <a:ext cx="6084888" cy="3424237"/>
          </a:xfrm>
          <a:custGeom>
            <a:avLst/>
            <a:gdLst/>
            <a:ahLst/>
            <a:cxnLst/>
            <a:rect b="0" l="0" r="0" t="0"/>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type="none" w="med"/>
            <a:tailEnd len="med" type="none" w="med"/>
          </a:ln>
        </p:spPr>
      </p:sp>
      <p:sp>
        <p:nvSpPr>
          <p:cNvPr id="863" name="Shape 863"/>
          <p:cNvSpPr txBox="1">
            <a:spLocks noGrp="1"/>
          </p:cNvSpPr>
          <p:nvPr>
            <p:ph idx="1" type="body"/>
          </p:nvPr>
        </p:nvSpPr>
        <p:spPr>
          <a:xfrm>
            <a:off x="683314" y="4337778"/>
            <a:ext cx="5466521" cy="4109802"/>
          </a:xfrm>
          <a:prstGeom prst="rect">
            <a:avLst/>
          </a:prstGeom>
          <a:noFill/>
          <a:ln>
            <a:noFill/>
          </a:ln>
        </p:spPr>
        <p:txBody>
          <a:bodyPr anchor="t" anchorCtr="0" bIns="45700" lIns="91425" numCol="1" rIns="91425" tIns="45700">
            <a:noAutofit/>
          </a:bodyPr>
          <a:lstStyle/>
          <a:p>
            <a:pPr algn="l" indent="-304800" lvl="0" marL="457200" marR="0" rtl="0">
              <a:spcBef>
                <a:spcPts val="0"/>
              </a:spcBef>
              <a:buClr>
                <a:schemeClr val="dk1"/>
              </a:buClr>
              <a:buSzPct val="100000"/>
              <a:buFont typeface="Calibri"/>
              <a:buChar char="+"/>
            </a:pPr>
            <a:r>
              <a:rPr lang="en-US"/>
              <a:t>NOAA forecast will be released Friday, May 27</a:t>
            </a:r>
          </a:p>
        </p:txBody>
      </p:sp>
    </p:spTree>
    <p:extLst>
      <p:ext uri="{BB962C8B-B14F-4D97-AF65-F5344CB8AC3E}">
        <p14:creationId xmlns:p14="http://schemas.microsoft.com/office/powerpoint/2010/main" val="558001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67"/>
        <p:cNvGrpSpPr/>
        <p:nvPr/>
      </p:nvGrpSpPr>
      <p:grpSpPr>
        <a:xfrm>
          <a:off x="0" y="0"/>
          <a:ext cx="0" cy="0"/>
          <a:chOff x="0" y="0"/>
          <a:chExt cx="0" cy="0"/>
        </a:xfrm>
      </p:grpSpPr>
      <p:sp>
        <p:nvSpPr>
          <p:cNvPr id="868" name="Shape 868"/>
          <p:cNvSpPr txBox="1">
            <a:spLocks noGrp="1"/>
          </p:cNvSpPr>
          <p:nvPr>
            <p:ph idx="1" type="body"/>
          </p:nvPr>
        </p:nvSpPr>
        <p:spPr>
          <a:xfrm>
            <a:off x="685800" y="4343400"/>
            <a:ext cx="5486400" cy="4114800"/>
          </a:xfrm>
          <a:prstGeom prst="rect">
            <a:avLst/>
          </a:prstGeom>
        </p:spPr>
        <p:txBody>
          <a:bodyPr anchor="t" anchorCtr="0" bIns="91425" lIns="91425" numCol="1" rIns="91425" tIns="91425">
            <a:noAutofit/>
          </a:bodyPr>
          <a:lstStyle/>
          <a:p>
            <a:pPr lvl="0" rtl="0">
              <a:spcBef>
                <a:spcPts val="0"/>
              </a:spcBef>
              <a:buNone/>
            </a:pPr>
            <a:endParaRPr/>
          </a:p>
        </p:txBody>
      </p:sp>
      <p:sp>
        <p:nvSpPr>
          <p:cNvPr id="869" name="Shape 869"/>
          <p:cNvSpPr>
            <a:spLocks noChangeAspect="1" noGrp="1" noRot="1"/>
          </p:cNvSpPr>
          <p:nvPr>
            <p:ph idx="2" type="sldImg"/>
          </p:nvPr>
        </p:nvSpPr>
        <p:spPr>
          <a:xfrm>
            <a:off x="381000" y="685800"/>
            <a:ext cx="6096000" cy="3429000"/>
          </a:xfrm>
          <a:custGeom>
            <a:avLst/>
            <a:gdLst/>
            <a:ahLst/>
            <a:cxnLst/>
            <a:rect b="0" l="0" r="0" t="0"/>
            <a:pathLst>
              <a:path extrusionOk="0" h="120000" w="12000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2691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73"/>
        <p:cNvGrpSpPr/>
        <p:nvPr/>
      </p:nvGrpSpPr>
      <p:grpSpPr>
        <a:xfrm>
          <a:off x="0" y="0"/>
          <a:ext cx="0" cy="0"/>
          <a:chOff x="0" y="0"/>
          <a:chExt cx="0" cy="0"/>
        </a:xfrm>
      </p:grpSpPr>
      <p:sp>
        <p:nvSpPr>
          <p:cNvPr id="874" name="Shape 874"/>
          <p:cNvSpPr txBox="1">
            <a:spLocks noGrp="1"/>
          </p:cNvSpPr>
          <p:nvPr>
            <p:ph idx="1" type="body"/>
          </p:nvPr>
        </p:nvSpPr>
        <p:spPr>
          <a:xfrm>
            <a:off x="685800" y="4343400"/>
            <a:ext cx="5486400" cy="4114800"/>
          </a:xfrm>
          <a:prstGeom prst="rect">
            <a:avLst/>
          </a:prstGeom>
        </p:spPr>
        <p:txBody>
          <a:bodyPr anchor="t" anchorCtr="0" bIns="91425" lIns="91425" numCol="1" rIns="91425" tIns="91425">
            <a:noAutofit/>
          </a:bodyPr>
          <a:lstStyle/>
          <a:p>
            <a:pPr lvl="0">
              <a:spcBef>
                <a:spcPts val="0"/>
              </a:spcBef>
              <a:buNone/>
            </a:pPr>
            <a:r>
              <a:rPr lang="en-US"/>
              <a:t>TS Bill: Because Bill formed so close to land, tropical storm force winds first reach the coast within 12 hours of issuance of the initial Tropical Storm Warning</a:t>
            </a:r>
          </a:p>
          <a:p>
            <a:pPr lvl="0">
              <a:spcBef>
                <a:spcPts val="0"/>
              </a:spcBef>
              <a:buNone/>
            </a:pPr>
            <a:endParaRPr/>
          </a:p>
          <a:p>
            <a:pPr lvl="0" rtl="0">
              <a:spcBef>
                <a:spcPts val="0"/>
              </a:spcBef>
              <a:buNone/>
            </a:pPr>
            <a:r>
              <a:rPr lang="en-US"/>
              <a:t>Hurricane Humberto: Humberto strengthened from a 30 MPH low into a 90 MPH hurricane within 24 hours along the Upper Texas coast</a:t>
            </a:r>
          </a:p>
        </p:txBody>
      </p:sp>
      <p:sp>
        <p:nvSpPr>
          <p:cNvPr id="875" name="Shape 875"/>
          <p:cNvSpPr>
            <a:spLocks noChangeAspect="1" noGrp="1" noRot="1"/>
          </p:cNvSpPr>
          <p:nvPr>
            <p:ph idx="2" type="sldImg"/>
          </p:nvPr>
        </p:nvSpPr>
        <p:spPr>
          <a:xfrm>
            <a:off x="381000" y="685800"/>
            <a:ext cx="6096000" cy="3429000"/>
          </a:xfrm>
          <a:custGeom>
            <a:avLst/>
            <a:gdLst/>
            <a:ahLst/>
            <a:cxnLst/>
            <a:rect b="0" l="0" r="0" t="0"/>
            <a:pathLst>
              <a:path extrusionOk="0" h="120000" w="12000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7425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1"/>
        <p:cNvGrpSpPr/>
        <p:nvPr/>
      </p:nvGrpSpPr>
      <p:grpSpPr>
        <a:xfrm>
          <a:off x="0" y="0"/>
          <a:ext cx="0" cy="0"/>
          <a:chOff x="0" y="0"/>
          <a:chExt cx="0" cy="0"/>
        </a:xfrm>
      </p:grpSpPr>
      <p:sp>
        <p:nvSpPr>
          <p:cNvPr id="882" name="Shape 882"/>
          <p:cNvSpPr txBox="1">
            <a:spLocks noGrp="1"/>
          </p:cNvSpPr>
          <p:nvPr>
            <p:ph idx="1" type="body"/>
          </p:nvPr>
        </p:nvSpPr>
        <p:spPr>
          <a:xfrm>
            <a:off x="685800" y="4343400"/>
            <a:ext cx="5486399" cy="4114800"/>
          </a:xfrm>
          <a:prstGeom prst="rect">
            <a:avLst/>
          </a:prstGeom>
        </p:spPr>
        <p:txBody>
          <a:bodyPr anchor="t" anchorCtr="0" bIns="91425" lIns="91425" numCol="1" rIns="91425" tIns="91425">
            <a:noAutofit/>
          </a:bodyPr>
          <a:lstStyle/>
          <a:p>
            <a:pPr lvl="0">
              <a:spcBef>
                <a:spcPts val="0"/>
              </a:spcBef>
              <a:buNone/>
            </a:pPr>
            <a:endParaRPr/>
          </a:p>
        </p:txBody>
      </p:sp>
      <p:sp>
        <p:nvSpPr>
          <p:cNvPr id="883" name="Shape 883"/>
          <p:cNvSpPr>
            <a:spLocks noChangeAspect="1" noGrp="1" noRot="1"/>
          </p:cNvSpPr>
          <p:nvPr>
            <p:ph idx="2" type="sldImg"/>
          </p:nvPr>
        </p:nvSpPr>
        <p:spPr>
          <a:xfrm>
            <a:off x="381000" y="685800"/>
            <a:ext cx="6096000" cy="3429000"/>
          </a:xfrm>
          <a:custGeom>
            <a:avLst/>
            <a:gdLst/>
            <a:ahLst/>
            <a:cxnLst/>
            <a:rect b="0" l="0" r="0" t="0"/>
            <a:pathLst>
              <a:path extrusionOk="0" h="120000" w="12000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9397676"/>
      </p:ext>
    </p:extLst>
  </p:cSld>
  <p:clrMapOvr>
    <a:masterClrMapping/>
  </p:clrMapOvr>
</p:notes>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3.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<Relationships xmlns="http://schemas.openxmlformats.org/package/2006/relationships"><Relationship Id="rId2" Target="../media/image1.png" Type="http://schemas.openxmlformats.org/officeDocument/2006/relationships/image"/><Relationship Id="rId1" Target="../slideMasters/slideMaster1.xml" Type="http://schemas.openxmlformats.org/officeDocument/2006/relationships/slideMaster"/></Relationships>
</file>

<file path=ppt/slideLayouts/_rels/slideLayout20.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2" Target="../media/image1.png" Type="http://schemas.openxmlformats.org/officeDocument/2006/relationships/image"/><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2" Target="../media/image1.png" Type="http://schemas.openxmlformats.org/officeDocument/2006/relationships/image"/><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numCol="1"/>
          <a:lstStyle>
            <a:lvl1pPr algn="ctr">
              <a:defRPr sz="6000"/>
            </a:lvl1pPr>
          </a:lstStyle>
          <a:p>
            <a:r>
              <a:rPr lang="en-US"/>
              <a:t>Click to edit Master title style</a:t>
            </a:r>
          </a:p>
        </p:txBody>
      </p:sp>
      <p:sp>
        <p:nvSpPr>
          <p:cNvPr id="3" name="Subtitle 2"/>
          <p:cNvSpPr>
            <a:spLocks noGrp="1"/>
          </p:cNvSpPr>
          <p:nvPr>
            <p:ph idx="1" type="subTitle"/>
          </p:nvPr>
        </p:nvSpPr>
        <p:spPr>
          <a:xfrm>
            <a:off x="1524000" y="3602038"/>
            <a:ext cx="9144000" cy="1655762"/>
          </a:xfrm>
        </p:spPr>
        <p:txBody>
          <a:bodyPr numCol="1"/>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dirty="0" lang="en-US"/>
              <a:t>Click to edit Master subtitle style</a:t>
            </a:r>
          </a:p>
        </p:txBody>
      </p:sp>
      <p:sp>
        <p:nvSpPr>
          <p:cNvPr id="4" name="Date Placeholder 3"/>
          <p:cNvSpPr>
            <a:spLocks noGrp="1"/>
          </p:cNvSpPr>
          <p:nvPr>
            <p:ph idx="10" sz="half" type="dt"/>
          </p:nvPr>
        </p:nvSpPr>
        <p:spPr/>
        <p:txBody>
          <a:bodyPr numCol="1"/>
          <a:lstStyle/>
          <a:p>
            <a:fld id="{A7D7DBBE-F129-4170-BE48-EA9B669D9524}" type="datetimeFigureOut">
              <a:rPr lang="en-US" smtClean="0"/>
              <a:t>4/11/2017</a:t>
            </a:fld>
            <a:endParaRPr lang="en-US"/>
          </a:p>
        </p:txBody>
      </p:sp>
      <p:sp>
        <p:nvSpPr>
          <p:cNvPr id="5" name="Footer Placeholder 4"/>
          <p:cNvSpPr>
            <a:spLocks noGrp="1"/>
          </p:cNvSpPr>
          <p:nvPr>
            <p:ph idx="11" sz="quarter" type="ftr"/>
          </p:nvPr>
        </p:nvSpPr>
        <p:spPr/>
        <p:txBody>
          <a:bodyPr numCol="1"/>
          <a:lstStyle/>
          <a:p>
            <a:endParaRPr lang="en-US"/>
          </a:p>
        </p:txBody>
      </p:sp>
      <p:sp>
        <p:nvSpPr>
          <p:cNvPr id="6" name="Slide Number Placeholder 5"/>
          <p:cNvSpPr>
            <a:spLocks noGrp="1"/>
          </p:cNvSpPr>
          <p:nvPr>
            <p:ph idx="12" sz="quarter" type="sldNum"/>
          </p:nvPr>
        </p:nvSpPr>
        <p:spPr/>
        <p:txBody>
          <a:bodyPr numCol="1"/>
          <a:lstStyle/>
          <a:p>
            <a:fld id="{A319E97E-4559-4BC7-961B-9224333C6AEA}" type="slidenum">
              <a:rPr lang="en-US" smtClean="0"/>
              <a:t>‹#›</a:t>
            </a:fld>
            <a:endParaRPr lang="en-US"/>
          </a:p>
        </p:txBody>
      </p:sp>
    </p:spTree>
    <p:extLst>
      <p:ext uri="{BB962C8B-B14F-4D97-AF65-F5344CB8AC3E}">
        <p14:creationId xmlns:p14="http://schemas.microsoft.com/office/powerpoint/2010/main" val="3450925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Vertical Text Placeholder 2"/>
          <p:cNvSpPr>
            <a:spLocks noGrp="1"/>
          </p:cNvSpPr>
          <p:nvPr>
            <p:ph idx="1" orient="vert" type="body"/>
          </p:nvPr>
        </p:nvSpPr>
        <p:spPr/>
        <p:txBody>
          <a:bodyPr numCol="1"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idx="10" sz="half" type="dt"/>
          </p:nvPr>
        </p:nvSpPr>
        <p:spPr/>
        <p:txBody>
          <a:bodyPr numCol="1"/>
          <a:lstStyle/>
          <a:p>
            <a:fld id="{A7D7DBBE-F129-4170-BE48-EA9B669D9524}" type="datetimeFigureOut">
              <a:rPr lang="en-US" smtClean="0"/>
              <a:t>4/11/2017</a:t>
            </a:fld>
            <a:endParaRPr lang="en-US"/>
          </a:p>
        </p:txBody>
      </p:sp>
      <p:sp>
        <p:nvSpPr>
          <p:cNvPr id="5" name="Footer Placeholder 4"/>
          <p:cNvSpPr>
            <a:spLocks noGrp="1"/>
          </p:cNvSpPr>
          <p:nvPr>
            <p:ph idx="11" sz="quarter" type="ftr"/>
          </p:nvPr>
        </p:nvSpPr>
        <p:spPr/>
        <p:txBody>
          <a:bodyPr numCol="1"/>
          <a:lstStyle/>
          <a:p>
            <a:endParaRPr lang="en-US"/>
          </a:p>
        </p:txBody>
      </p:sp>
      <p:sp>
        <p:nvSpPr>
          <p:cNvPr id="6" name="Slide Number Placeholder 5"/>
          <p:cNvSpPr>
            <a:spLocks noGrp="1"/>
          </p:cNvSpPr>
          <p:nvPr>
            <p:ph idx="12" sz="quarter" type="sldNum"/>
          </p:nvPr>
        </p:nvSpPr>
        <p:spPr/>
        <p:txBody>
          <a:bodyPr numCol="1"/>
          <a:lstStyle/>
          <a:p>
            <a:fld id="{A319E97E-4559-4BC7-961B-9224333C6AEA}" type="slidenum">
              <a:rPr lang="en-US" smtClean="0"/>
              <a:t>‹#›</a:t>
            </a:fld>
            <a:endParaRPr lang="en-US"/>
          </a:p>
        </p:txBody>
      </p:sp>
    </p:spTree>
    <p:extLst>
      <p:ext uri="{BB962C8B-B14F-4D97-AF65-F5344CB8AC3E}">
        <p14:creationId xmlns:p14="http://schemas.microsoft.com/office/powerpoint/2010/main" val="329968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 name=""/>
        <p:cNvGrpSpPr/>
        <p:nvPr/>
      </p:nvGrpSpPr>
      <p:grpSpPr>
        <a:xfrm>
          <a:off x="0" y="0"/>
          <a:ext cx="0" cy="0"/>
          <a:chOff x="0" y="0"/>
          <a:chExt cx="0" cy="0"/>
        </a:xfrm>
      </p:grpSpPr>
      <p:sp>
        <p:nvSpPr>
          <p:cNvPr id="2" name="Vertical Title 1"/>
          <p:cNvSpPr>
            <a:spLocks noGrp="1"/>
          </p:cNvSpPr>
          <p:nvPr>
            <p:ph orient="vert" type="title"/>
          </p:nvPr>
        </p:nvSpPr>
        <p:spPr>
          <a:xfrm>
            <a:off x="8724900" y="365125"/>
            <a:ext cx="2628900" cy="5811838"/>
          </a:xfrm>
        </p:spPr>
        <p:txBody>
          <a:bodyPr numCol="1" vert="eaVert"/>
          <a:lstStyle/>
          <a:p>
            <a:r>
              <a:rPr lang="en-US"/>
              <a:t>Click to edit Master title style</a:t>
            </a:r>
          </a:p>
        </p:txBody>
      </p:sp>
      <p:sp>
        <p:nvSpPr>
          <p:cNvPr id="3" name="Vertical Text Placeholder 2"/>
          <p:cNvSpPr>
            <a:spLocks noGrp="1"/>
          </p:cNvSpPr>
          <p:nvPr>
            <p:ph idx="1" orient="vert" type="body"/>
          </p:nvPr>
        </p:nvSpPr>
        <p:spPr>
          <a:xfrm>
            <a:off x="838200" y="365125"/>
            <a:ext cx="7734300" cy="5811838"/>
          </a:xfrm>
        </p:spPr>
        <p:txBody>
          <a:bodyPr numCol="1"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idx="10" sz="half" type="dt"/>
          </p:nvPr>
        </p:nvSpPr>
        <p:spPr/>
        <p:txBody>
          <a:bodyPr numCol="1"/>
          <a:lstStyle/>
          <a:p>
            <a:fld id="{A7D7DBBE-F129-4170-BE48-EA9B669D9524}" type="datetimeFigureOut">
              <a:rPr lang="en-US" smtClean="0"/>
              <a:t>4/11/2017</a:t>
            </a:fld>
            <a:endParaRPr lang="en-US"/>
          </a:p>
        </p:txBody>
      </p:sp>
      <p:sp>
        <p:nvSpPr>
          <p:cNvPr id="5" name="Footer Placeholder 4"/>
          <p:cNvSpPr>
            <a:spLocks noGrp="1"/>
          </p:cNvSpPr>
          <p:nvPr>
            <p:ph idx="11" sz="quarter" type="ftr"/>
          </p:nvPr>
        </p:nvSpPr>
        <p:spPr/>
        <p:txBody>
          <a:bodyPr numCol="1"/>
          <a:lstStyle/>
          <a:p>
            <a:endParaRPr lang="en-US"/>
          </a:p>
        </p:txBody>
      </p:sp>
      <p:sp>
        <p:nvSpPr>
          <p:cNvPr id="6" name="Slide Number Placeholder 5"/>
          <p:cNvSpPr>
            <a:spLocks noGrp="1"/>
          </p:cNvSpPr>
          <p:nvPr>
            <p:ph idx="12" sz="quarter" type="sldNum"/>
          </p:nvPr>
        </p:nvSpPr>
        <p:spPr/>
        <p:txBody>
          <a:bodyPr numCol="1"/>
          <a:lstStyle/>
          <a:p>
            <a:fld id="{A319E97E-4559-4BC7-961B-9224333C6AEA}" type="slidenum">
              <a:rPr lang="en-US" smtClean="0"/>
              <a:t>‹#›</a:t>
            </a:fld>
            <a:endParaRPr lang="en-US"/>
          </a:p>
        </p:txBody>
      </p:sp>
    </p:spTree>
    <p:extLst>
      <p:ext uri="{BB962C8B-B14F-4D97-AF65-F5344CB8AC3E}">
        <p14:creationId xmlns:p14="http://schemas.microsoft.com/office/powerpoint/2010/main" val="3960335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1"/>
            <a:ext cx="10363200" cy="1470025"/>
          </a:xfrm>
        </p:spPr>
        <p:txBody>
          <a:bodyPr numCol="1"/>
          <a:lstStyle/>
          <a:p>
            <a:r>
              <a:rPr lang="en-US"/>
              <a:t>Click to edit Master title style</a:t>
            </a:r>
          </a:p>
        </p:txBody>
      </p:sp>
      <p:sp>
        <p:nvSpPr>
          <p:cNvPr id="3" name="Subtitle 2"/>
          <p:cNvSpPr>
            <a:spLocks noGrp="1"/>
          </p:cNvSpPr>
          <p:nvPr>
            <p:ph idx="1" type="subTitle"/>
          </p:nvPr>
        </p:nvSpPr>
        <p:spPr>
          <a:xfrm>
            <a:off x="1828801" y="3886200"/>
            <a:ext cx="8534400" cy="1752600"/>
          </a:xfrm>
        </p:spPr>
        <p:txBody>
          <a:bodyPr numCol="1"/>
          <a:lstStyle>
            <a:lvl1pPr algn="ctr" indent="0" marL="0">
              <a:buNone/>
              <a:defRPr>
                <a:solidFill>
                  <a:schemeClr val="tx1">
                    <a:tint val="75000"/>
                  </a:schemeClr>
                </a:solidFill>
              </a:defRPr>
            </a:lvl1pPr>
            <a:lvl2pPr algn="ctr" indent="0" marL="457200">
              <a:buNone/>
              <a:defRPr>
                <a:solidFill>
                  <a:schemeClr val="tx1">
                    <a:tint val="75000"/>
                  </a:schemeClr>
                </a:solidFill>
              </a:defRPr>
            </a:lvl2pPr>
            <a:lvl3pPr algn="ctr" indent="0" marL="914400">
              <a:buNone/>
              <a:defRPr>
                <a:solidFill>
                  <a:schemeClr val="tx1">
                    <a:tint val="75000"/>
                  </a:schemeClr>
                </a:solidFill>
              </a:defRPr>
            </a:lvl3pPr>
            <a:lvl4pPr algn="ctr" indent="0" marL="1371600">
              <a:buNone/>
              <a:defRPr>
                <a:solidFill>
                  <a:schemeClr val="tx1">
                    <a:tint val="75000"/>
                  </a:schemeClr>
                </a:solidFill>
              </a:defRPr>
            </a:lvl4pPr>
            <a:lvl5pPr algn="ctr" indent="0" marL="1828800">
              <a:buNone/>
              <a:defRPr>
                <a:solidFill>
                  <a:schemeClr val="tx1">
                    <a:tint val="75000"/>
                  </a:schemeClr>
                </a:solidFill>
              </a:defRPr>
            </a:lvl5pPr>
            <a:lvl6pPr algn="ctr" indent="0" marL="2286000">
              <a:buNone/>
              <a:defRPr>
                <a:solidFill>
                  <a:schemeClr val="tx1">
                    <a:tint val="75000"/>
                  </a:schemeClr>
                </a:solidFill>
              </a:defRPr>
            </a:lvl6pPr>
            <a:lvl7pPr algn="ctr" indent="0" marL="2743200">
              <a:buNone/>
              <a:defRPr>
                <a:solidFill>
                  <a:schemeClr val="tx1">
                    <a:tint val="75000"/>
                  </a:schemeClr>
                </a:solidFill>
              </a:defRPr>
            </a:lvl7pPr>
            <a:lvl8pPr algn="ctr" indent="0" marL="3200400">
              <a:buNone/>
              <a:defRPr>
                <a:solidFill>
                  <a:schemeClr val="tx1">
                    <a:tint val="75000"/>
                  </a:schemeClr>
                </a:solidFill>
              </a:defRPr>
            </a:lvl8pPr>
            <a:lvl9pPr algn="ctr" indent="0" marL="3657600">
              <a:buNone/>
              <a:defRPr>
                <a:solidFill>
                  <a:schemeClr val="tx1">
                    <a:tint val="75000"/>
                  </a:schemeClr>
                </a:solidFill>
              </a:defRPr>
            </a:lvl9pPr>
          </a:lstStyle>
          <a:p>
            <a:r>
              <a:rPr lang="en-US"/>
              <a:t>Click to edit Master subtitle style</a:t>
            </a:r>
          </a:p>
        </p:txBody>
      </p:sp>
      <p:sp>
        <p:nvSpPr>
          <p:cNvPr id="4" name="Date Placeholder 3"/>
          <p:cNvSpPr>
            <a:spLocks noGrp="1"/>
          </p:cNvSpPr>
          <p:nvPr>
            <p:ph idx="10" sz="half" type="dt"/>
          </p:nvPr>
        </p:nvSpPr>
        <p:spPr/>
        <p:txBody>
          <a:bodyPr numCol="1"/>
          <a:lstStyle/>
          <a:p>
            <a:fld id="{2DE303E6-17C2-4104-8095-B37386531D86}"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idx="11" sz="quarter" type="ftr"/>
          </p:nvPr>
        </p:nvSpPr>
        <p:spPr/>
        <p:txBody>
          <a:bodyPr numCol="1"/>
          <a:lstStyle/>
          <a:p>
            <a:endParaRPr lang="en-US">
              <a:solidFill>
                <a:prstClr val="black">
                  <a:tint val="75000"/>
                </a:prstClr>
              </a:solidFill>
            </a:endParaRPr>
          </a:p>
        </p:txBody>
      </p:sp>
      <p:sp>
        <p:nvSpPr>
          <p:cNvPr id="6" name="Slide Number Placeholder 5"/>
          <p:cNvSpPr>
            <a:spLocks noGrp="1"/>
          </p:cNvSpPr>
          <p:nvPr>
            <p:ph idx="12" sz="quarter" type="sldNum"/>
          </p:nvPr>
        </p:nvSpPr>
        <p:spPr/>
        <p:txBody>
          <a:bodyPr numCol="1"/>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92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p:nvPr>
        </p:nvSpPr>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idx="10" sz="half" type="dt"/>
          </p:nvPr>
        </p:nvSpPr>
        <p:spPr/>
        <p:txBody>
          <a:bodyPr numCol="1"/>
          <a:lstStyle/>
          <a:p>
            <a:fld id="{2DE303E6-17C2-4104-8095-B37386531D86}"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idx="11" sz="quarter" type="ftr"/>
          </p:nvPr>
        </p:nvSpPr>
        <p:spPr/>
        <p:txBody>
          <a:bodyPr numCol="1"/>
          <a:lstStyle/>
          <a:p>
            <a:endParaRPr lang="en-US">
              <a:solidFill>
                <a:prstClr val="black">
                  <a:tint val="75000"/>
                </a:prstClr>
              </a:solidFill>
            </a:endParaRPr>
          </a:p>
        </p:txBody>
      </p:sp>
      <p:sp>
        <p:nvSpPr>
          <p:cNvPr id="6" name="Slide Number Placeholder 5"/>
          <p:cNvSpPr>
            <a:spLocks noGrp="1"/>
          </p:cNvSpPr>
          <p:nvPr>
            <p:ph idx="12" sz="quarter" type="sldNum"/>
          </p:nvPr>
        </p:nvSpPr>
        <p:spPr/>
        <p:txBody>
          <a:bodyPr numCol="1"/>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009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6"/>
            <a:ext cx="10363200" cy="1362075"/>
          </a:xfrm>
        </p:spPr>
        <p:txBody>
          <a:bodyPr anchor="t" numCol="1"/>
          <a:lstStyle>
            <a:lvl1pPr algn="l">
              <a:defRPr b="1" cap="all" sz="4000"/>
            </a:lvl1pPr>
          </a:lstStyle>
          <a:p>
            <a:r>
              <a:rPr lang="en-US"/>
              <a:t>Click to edit Master title style</a:t>
            </a:r>
          </a:p>
        </p:txBody>
      </p:sp>
      <p:sp>
        <p:nvSpPr>
          <p:cNvPr id="3" name="Text Placeholder 2"/>
          <p:cNvSpPr>
            <a:spLocks noGrp="1"/>
          </p:cNvSpPr>
          <p:nvPr>
            <p:ph idx="1" type="body"/>
          </p:nvPr>
        </p:nvSpPr>
        <p:spPr>
          <a:xfrm>
            <a:off x="963084" y="2906713"/>
            <a:ext cx="10363200" cy="1500187"/>
          </a:xfrm>
        </p:spPr>
        <p:txBody>
          <a:bodyPr anchor="b" numCol="1"/>
          <a:lstStyle>
            <a:lvl1pPr indent="0" marL="0">
              <a:buNone/>
              <a:defRPr sz="2000">
                <a:solidFill>
                  <a:schemeClr val="tx1">
                    <a:tint val="7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idx="10" sz="half" type="dt"/>
          </p:nvPr>
        </p:nvSpPr>
        <p:spPr/>
        <p:txBody>
          <a:bodyPr numCol="1"/>
          <a:lstStyle/>
          <a:p>
            <a:fld id="{2DE303E6-17C2-4104-8095-B37386531D86}"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idx="11" sz="quarter" type="ftr"/>
          </p:nvPr>
        </p:nvSpPr>
        <p:spPr/>
        <p:txBody>
          <a:bodyPr numCol="1"/>
          <a:lstStyle/>
          <a:p>
            <a:endParaRPr lang="en-US">
              <a:solidFill>
                <a:prstClr val="black">
                  <a:tint val="75000"/>
                </a:prstClr>
              </a:solidFill>
            </a:endParaRPr>
          </a:p>
        </p:txBody>
      </p:sp>
      <p:sp>
        <p:nvSpPr>
          <p:cNvPr id="6" name="Slide Number Placeholder 5"/>
          <p:cNvSpPr>
            <a:spLocks noGrp="1"/>
          </p:cNvSpPr>
          <p:nvPr>
            <p:ph idx="12" sz="quarter" type="sldNum"/>
          </p:nvPr>
        </p:nvSpPr>
        <p:spPr/>
        <p:txBody>
          <a:bodyPr numCol="1"/>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165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sz="half"/>
          </p:nvPr>
        </p:nvSpPr>
        <p:spPr>
          <a:xfrm>
            <a:off x="609600" y="1600206"/>
            <a:ext cx="53848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idx="2" sz="half"/>
          </p:nvPr>
        </p:nvSpPr>
        <p:spPr>
          <a:xfrm>
            <a:off x="6197600" y="1600206"/>
            <a:ext cx="53848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idx="10" sz="half" type="dt"/>
          </p:nvPr>
        </p:nvSpPr>
        <p:spPr/>
        <p:txBody>
          <a:bodyPr numCol="1"/>
          <a:lstStyle/>
          <a:p>
            <a:fld id="{2DE303E6-17C2-4104-8095-B37386531D86}"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idx="11" sz="quarter" type="ftr"/>
          </p:nvPr>
        </p:nvSpPr>
        <p:spPr/>
        <p:txBody>
          <a:bodyPr numCol="1"/>
          <a:lstStyle/>
          <a:p>
            <a:endParaRPr lang="en-US">
              <a:solidFill>
                <a:prstClr val="black">
                  <a:tint val="75000"/>
                </a:prstClr>
              </a:solidFill>
            </a:endParaRPr>
          </a:p>
        </p:txBody>
      </p:sp>
      <p:sp>
        <p:nvSpPr>
          <p:cNvPr id="7" name="Slide Number Placeholder 6"/>
          <p:cNvSpPr>
            <a:spLocks noGrp="1"/>
          </p:cNvSpPr>
          <p:nvPr>
            <p:ph idx="12" sz="quarter" type="sldNum"/>
          </p:nvPr>
        </p:nvSpPr>
        <p:spPr/>
        <p:txBody>
          <a:bodyPr numCol="1"/>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605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a:t>Click to edit Master title style</a:t>
            </a:r>
          </a:p>
        </p:txBody>
      </p:sp>
      <p:sp>
        <p:nvSpPr>
          <p:cNvPr id="3" name="Text Placeholder 2"/>
          <p:cNvSpPr>
            <a:spLocks noGrp="1"/>
          </p:cNvSpPr>
          <p:nvPr>
            <p:ph idx="1" type="body"/>
          </p:nvPr>
        </p:nvSpPr>
        <p:spPr>
          <a:xfrm>
            <a:off x="609600" y="1535113"/>
            <a:ext cx="5386918"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4" name="Content Placeholder 3"/>
          <p:cNvSpPr>
            <a:spLocks noGrp="1"/>
          </p:cNvSpPr>
          <p:nvPr>
            <p:ph idx="2" sz="half"/>
          </p:nvPr>
        </p:nvSpPr>
        <p:spPr>
          <a:xfrm>
            <a:off x="609600" y="2174875"/>
            <a:ext cx="538691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idx="3" sz="quarter" type="body"/>
          </p:nvPr>
        </p:nvSpPr>
        <p:spPr>
          <a:xfrm>
            <a:off x="6193375" y="1535113"/>
            <a:ext cx="5389033"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6" name="Content Placeholder 5"/>
          <p:cNvSpPr>
            <a:spLocks noGrp="1"/>
          </p:cNvSpPr>
          <p:nvPr>
            <p:ph idx="4" sz="quarter"/>
          </p:nvPr>
        </p:nvSpPr>
        <p:spPr>
          <a:xfrm>
            <a:off x="6193375" y="2174875"/>
            <a:ext cx="5389033"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idx="10" sz="half" type="dt"/>
          </p:nvPr>
        </p:nvSpPr>
        <p:spPr/>
        <p:txBody>
          <a:bodyPr numCol="1"/>
          <a:lstStyle/>
          <a:p>
            <a:fld id="{2DE303E6-17C2-4104-8095-B37386531D86}" type="datetimeFigureOut">
              <a:rPr lang="en-US" smtClean="0">
                <a:solidFill>
                  <a:prstClr val="black">
                    <a:tint val="75000"/>
                  </a:prstClr>
                </a:solidFill>
              </a:rPr>
              <a:pPr/>
              <a:t>4/11/2017</a:t>
            </a:fld>
            <a:endParaRPr lang="en-US">
              <a:solidFill>
                <a:prstClr val="black">
                  <a:tint val="75000"/>
                </a:prstClr>
              </a:solidFill>
            </a:endParaRPr>
          </a:p>
        </p:txBody>
      </p:sp>
      <p:sp>
        <p:nvSpPr>
          <p:cNvPr id="8" name="Footer Placeholder 7"/>
          <p:cNvSpPr>
            <a:spLocks noGrp="1"/>
          </p:cNvSpPr>
          <p:nvPr>
            <p:ph idx="11" sz="quarter" type="ftr"/>
          </p:nvPr>
        </p:nvSpPr>
        <p:spPr/>
        <p:txBody>
          <a:bodyPr numCol="1"/>
          <a:lstStyle/>
          <a:p>
            <a:endParaRPr lang="en-US">
              <a:solidFill>
                <a:prstClr val="black">
                  <a:tint val="75000"/>
                </a:prstClr>
              </a:solidFill>
            </a:endParaRPr>
          </a:p>
        </p:txBody>
      </p:sp>
      <p:sp>
        <p:nvSpPr>
          <p:cNvPr id="9" name="Slide Number Placeholder 8"/>
          <p:cNvSpPr>
            <a:spLocks noGrp="1"/>
          </p:cNvSpPr>
          <p:nvPr>
            <p:ph idx="12" sz="quarter" type="sldNum"/>
          </p:nvPr>
        </p:nvSpPr>
        <p:spPr/>
        <p:txBody>
          <a:bodyPr numCol="1"/>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746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Date Placeholder 2"/>
          <p:cNvSpPr>
            <a:spLocks noGrp="1"/>
          </p:cNvSpPr>
          <p:nvPr>
            <p:ph idx="10" sz="half" type="dt"/>
          </p:nvPr>
        </p:nvSpPr>
        <p:spPr/>
        <p:txBody>
          <a:bodyPr numCol="1"/>
          <a:lstStyle/>
          <a:p>
            <a:fld id="{2DE303E6-17C2-4104-8095-B37386531D86}" type="datetimeFigureOut">
              <a:rPr lang="en-US" smtClean="0">
                <a:solidFill>
                  <a:prstClr val="black">
                    <a:tint val="75000"/>
                  </a:prstClr>
                </a:solidFill>
              </a:rPr>
              <a:pPr/>
              <a:t>4/11/2017</a:t>
            </a:fld>
            <a:endParaRPr lang="en-US">
              <a:solidFill>
                <a:prstClr val="black">
                  <a:tint val="75000"/>
                </a:prstClr>
              </a:solidFill>
            </a:endParaRPr>
          </a:p>
        </p:txBody>
      </p:sp>
      <p:sp>
        <p:nvSpPr>
          <p:cNvPr id="4" name="Footer Placeholder 3"/>
          <p:cNvSpPr>
            <a:spLocks noGrp="1"/>
          </p:cNvSpPr>
          <p:nvPr>
            <p:ph idx="11" sz="quarter" type="ftr"/>
          </p:nvPr>
        </p:nvSpPr>
        <p:spPr/>
        <p:txBody>
          <a:bodyPr numCol="1"/>
          <a:lstStyle/>
          <a:p>
            <a:endParaRPr lang="en-US">
              <a:solidFill>
                <a:prstClr val="black">
                  <a:tint val="75000"/>
                </a:prstClr>
              </a:solidFill>
            </a:endParaRPr>
          </a:p>
        </p:txBody>
      </p:sp>
      <p:sp>
        <p:nvSpPr>
          <p:cNvPr id="5" name="Slide Number Placeholder 4"/>
          <p:cNvSpPr>
            <a:spLocks noGrp="1"/>
          </p:cNvSpPr>
          <p:nvPr>
            <p:ph idx="12" sz="quarter" type="sldNum"/>
          </p:nvPr>
        </p:nvSpPr>
        <p:spPr/>
        <p:txBody>
          <a:bodyPr numCol="1"/>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85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 name=""/>
        <p:cNvGrpSpPr/>
        <p:nvPr/>
      </p:nvGrpSpPr>
      <p:grpSpPr>
        <a:xfrm>
          <a:off x="0" y="0"/>
          <a:ext cx="0" cy="0"/>
          <a:chOff x="0" y="0"/>
          <a:chExt cx="0" cy="0"/>
        </a:xfrm>
      </p:grpSpPr>
      <p:sp>
        <p:nvSpPr>
          <p:cNvPr id="2" name="Date Placeholder 1"/>
          <p:cNvSpPr>
            <a:spLocks noGrp="1"/>
          </p:cNvSpPr>
          <p:nvPr>
            <p:ph idx="10" sz="half" type="dt"/>
          </p:nvPr>
        </p:nvSpPr>
        <p:spPr/>
        <p:txBody>
          <a:bodyPr numCol="1"/>
          <a:lstStyle/>
          <a:p>
            <a:fld id="{2DE303E6-17C2-4104-8095-B37386531D86}" type="datetimeFigureOut">
              <a:rPr lang="en-US" smtClean="0">
                <a:solidFill>
                  <a:prstClr val="black">
                    <a:tint val="75000"/>
                  </a:prstClr>
                </a:solidFill>
              </a:rPr>
              <a:pPr/>
              <a:t>4/11/2017</a:t>
            </a:fld>
            <a:endParaRPr lang="en-US">
              <a:solidFill>
                <a:prstClr val="black">
                  <a:tint val="75000"/>
                </a:prstClr>
              </a:solidFill>
            </a:endParaRPr>
          </a:p>
        </p:txBody>
      </p:sp>
      <p:sp>
        <p:nvSpPr>
          <p:cNvPr id="3" name="Footer Placeholder 2"/>
          <p:cNvSpPr>
            <a:spLocks noGrp="1"/>
          </p:cNvSpPr>
          <p:nvPr>
            <p:ph idx="11" sz="quarter" type="ftr"/>
          </p:nvPr>
        </p:nvSpPr>
        <p:spPr/>
        <p:txBody>
          <a:bodyPr numCol="1"/>
          <a:lstStyle/>
          <a:p>
            <a:endParaRPr lang="en-US">
              <a:solidFill>
                <a:prstClr val="black">
                  <a:tint val="75000"/>
                </a:prstClr>
              </a:solidFill>
            </a:endParaRPr>
          </a:p>
        </p:txBody>
      </p:sp>
      <p:sp>
        <p:nvSpPr>
          <p:cNvPr id="4" name="Slide Number Placeholder 3"/>
          <p:cNvSpPr>
            <a:spLocks noGrp="1"/>
          </p:cNvSpPr>
          <p:nvPr>
            <p:ph idx="12" sz="quarter" type="sldNum"/>
          </p:nvPr>
        </p:nvSpPr>
        <p:spPr/>
        <p:txBody>
          <a:bodyPr numCol="1"/>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403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numCol="1"/>
          <a:lstStyle>
            <a:lvl1pPr algn="l">
              <a:defRPr b="1" sz="2000"/>
            </a:lvl1pPr>
          </a:lstStyle>
          <a:p>
            <a:r>
              <a:rPr lang="en-US"/>
              <a:t>Click to edit Master title style</a:t>
            </a:r>
          </a:p>
        </p:txBody>
      </p:sp>
      <p:sp>
        <p:nvSpPr>
          <p:cNvPr id="3" name="Content Placeholder 2"/>
          <p:cNvSpPr>
            <a:spLocks noGrp="1"/>
          </p:cNvSpPr>
          <p:nvPr>
            <p:ph idx="1"/>
          </p:nvPr>
        </p:nvSpPr>
        <p:spPr>
          <a:xfrm>
            <a:off x="4766734" y="273066"/>
            <a:ext cx="6815666"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idx="2" sz="half" type="body"/>
          </p:nvPr>
        </p:nvSpPr>
        <p:spPr>
          <a:xfrm>
            <a:off x="609609" y="1435103"/>
            <a:ext cx="4011084" cy="4691063"/>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a:t>Click to edit Master text styles</a:t>
            </a:r>
          </a:p>
        </p:txBody>
      </p:sp>
      <p:sp>
        <p:nvSpPr>
          <p:cNvPr id="5" name="Date Placeholder 4"/>
          <p:cNvSpPr>
            <a:spLocks noGrp="1"/>
          </p:cNvSpPr>
          <p:nvPr>
            <p:ph idx="10" sz="half" type="dt"/>
          </p:nvPr>
        </p:nvSpPr>
        <p:spPr/>
        <p:txBody>
          <a:bodyPr numCol="1"/>
          <a:lstStyle/>
          <a:p>
            <a:fld id="{2DE303E6-17C2-4104-8095-B37386531D86}"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idx="11" sz="quarter" type="ftr"/>
          </p:nvPr>
        </p:nvSpPr>
        <p:spPr/>
        <p:txBody>
          <a:bodyPr numCol="1"/>
          <a:lstStyle/>
          <a:p>
            <a:endParaRPr lang="en-US">
              <a:solidFill>
                <a:prstClr val="black">
                  <a:tint val="75000"/>
                </a:prstClr>
              </a:solidFill>
            </a:endParaRPr>
          </a:p>
        </p:txBody>
      </p:sp>
      <p:sp>
        <p:nvSpPr>
          <p:cNvPr id="7" name="Slide Number Placeholder 6"/>
          <p:cNvSpPr>
            <a:spLocks noGrp="1"/>
          </p:cNvSpPr>
          <p:nvPr>
            <p:ph idx="12" sz="quarter" type="sldNum"/>
          </p:nvPr>
        </p:nvSpPr>
        <p:spPr/>
        <p:txBody>
          <a:bodyPr numCol="1"/>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182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7" name="Rectangle 6"/>
          <p:cNvSpPr/>
          <p:nvPr userDrawn="1"/>
        </p:nvSpPr>
        <p:spPr>
          <a:xfrm>
            <a:off x="0" y="762000"/>
            <a:ext cx="12161838" cy="304800"/>
          </a:xfrm>
          <a:prstGeom prst="rect">
            <a:avLst/>
          </a:prstGeom>
          <a:gradFill>
            <a:gsLst>
              <a:gs pos="29000">
                <a:srgbClr val="002060"/>
              </a:gs>
              <a:gs pos="83000">
                <a:schemeClr val="accent1">
                  <a:tint val="23500"/>
                  <a:satMod val="16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8" name="Rectangle 7"/>
          <p:cNvSpPr/>
          <p:nvPr userDrawn="1"/>
        </p:nvSpPr>
        <p:spPr>
          <a:xfrm>
            <a:off x="0" y="0"/>
            <a:ext cx="121920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id="9" name="Picture 8"/>
          <p:cNvPicPr>
            <a:picLocks noChangeAspect="1"/>
          </p:cNvPicPr>
          <p:nvPr userDrawn="1"/>
        </p:nvPicPr>
        <p:blipFill>
          <a:blip cstate="print" r:embed="rId2">
            <a:extLst>
              <a:ext uri="{28A0092B-C50C-407E-A947-70E740481C1C}">
                <a14:useLocalDpi xmlns:a14="http://schemas.microsoft.com/office/drawing/2010/main" val="0"/>
              </a:ext>
            </a:extLst>
          </a:blip>
          <a:stretch>
            <a:fillRect/>
          </a:stretch>
        </p:blipFill>
        <p:spPr>
          <a:xfrm>
            <a:off x="78469" y="-1"/>
            <a:ext cx="1049450" cy="990601"/>
          </a:xfrm>
          <a:prstGeom prst="rect">
            <a:avLst/>
          </a:prstGeom>
        </p:spPr>
      </p:pic>
      <p:sp>
        <p:nvSpPr>
          <p:cNvPr id="10" name="TextBox 9"/>
          <p:cNvSpPr txBox="1"/>
          <p:nvPr userDrawn="1"/>
        </p:nvSpPr>
        <p:spPr>
          <a:xfrm>
            <a:off x="1204119" y="728246"/>
            <a:ext cx="6103798" cy="338554"/>
          </a:xfrm>
          <a:prstGeom prst="rect">
            <a:avLst/>
          </a:prstGeom>
          <a:noFill/>
        </p:spPr>
        <p:txBody>
          <a:bodyPr numCol="1" rtlCol="0" wrap="square">
            <a:spAutoFit/>
          </a:bodyPr>
          <a:lstStyle/>
          <a:p>
            <a:r>
              <a:rPr b="1" dirty="0" i="1" lang="en-US" sz="1600">
                <a:solidFill>
                  <a:schemeClr val="bg1"/>
                </a:solidFill>
              </a:rPr>
              <a:t>National Weather Service Houston/Galveston</a:t>
            </a:r>
          </a:p>
        </p:txBody>
      </p:sp>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p:nvPr>
        </p:nvSpPr>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idx="10" sz="half" type="dt"/>
          </p:nvPr>
        </p:nvSpPr>
        <p:spPr/>
        <p:txBody>
          <a:bodyPr numCol="1"/>
          <a:lstStyle/>
          <a:p>
            <a:fld id="{A7D7DBBE-F129-4170-BE48-EA9B669D9524}" type="datetimeFigureOut">
              <a:rPr lang="en-US" smtClean="0"/>
              <a:t>4/11/2017</a:t>
            </a:fld>
            <a:endParaRPr lang="en-US"/>
          </a:p>
        </p:txBody>
      </p:sp>
      <p:sp>
        <p:nvSpPr>
          <p:cNvPr id="5" name="Footer Placeholder 4"/>
          <p:cNvSpPr>
            <a:spLocks noGrp="1"/>
          </p:cNvSpPr>
          <p:nvPr>
            <p:ph idx="11" sz="quarter" type="ftr"/>
          </p:nvPr>
        </p:nvSpPr>
        <p:spPr/>
        <p:txBody>
          <a:bodyPr numCol="1"/>
          <a:lstStyle/>
          <a:p>
            <a:endParaRPr lang="en-US"/>
          </a:p>
        </p:txBody>
      </p:sp>
      <p:sp>
        <p:nvSpPr>
          <p:cNvPr id="6" name="Slide Number Placeholder 5"/>
          <p:cNvSpPr>
            <a:spLocks noGrp="1"/>
          </p:cNvSpPr>
          <p:nvPr>
            <p:ph idx="12" sz="quarter" type="sldNum"/>
          </p:nvPr>
        </p:nvSpPr>
        <p:spPr/>
        <p:txBody>
          <a:bodyPr numCol="1"/>
          <a:lstStyle/>
          <a:p>
            <a:fld id="{A319E97E-4559-4BC7-961B-9224333C6AEA}" type="slidenum">
              <a:rPr lang="en-US" smtClean="0"/>
              <a:t>‹#›</a:t>
            </a:fld>
            <a:endParaRPr lang="en-US"/>
          </a:p>
        </p:txBody>
      </p:sp>
    </p:spTree>
    <p:extLst>
      <p:ext uri="{BB962C8B-B14F-4D97-AF65-F5344CB8AC3E}">
        <p14:creationId xmlns:p14="http://schemas.microsoft.com/office/powerpoint/2010/main" val="2930418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5" y="4800600"/>
            <a:ext cx="7315200" cy="566738"/>
          </a:xfrm>
        </p:spPr>
        <p:txBody>
          <a:bodyPr anchor="b" numCol="1"/>
          <a:lstStyle>
            <a:lvl1pPr algn="l">
              <a:defRPr b="1" sz="2000"/>
            </a:lvl1pPr>
          </a:lstStyle>
          <a:p>
            <a:r>
              <a:rPr lang="en-US"/>
              <a:t>Click to edit Master title style</a:t>
            </a:r>
          </a:p>
        </p:txBody>
      </p:sp>
      <p:sp>
        <p:nvSpPr>
          <p:cNvPr id="3" name="Picture Placeholder 2"/>
          <p:cNvSpPr>
            <a:spLocks noGrp="1"/>
          </p:cNvSpPr>
          <p:nvPr>
            <p:ph idx="1" type="pic"/>
          </p:nvPr>
        </p:nvSpPr>
        <p:spPr>
          <a:xfrm>
            <a:off x="2389725" y="612775"/>
            <a:ext cx="7315200" cy="4114800"/>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4" name="Text Placeholder 3"/>
          <p:cNvSpPr>
            <a:spLocks noGrp="1"/>
          </p:cNvSpPr>
          <p:nvPr>
            <p:ph idx="2" sz="half" type="body"/>
          </p:nvPr>
        </p:nvSpPr>
        <p:spPr>
          <a:xfrm>
            <a:off x="2389725" y="5367338"/>
            <a:ext cx="7315200" cy="804862"/>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a:t>Click to edit Master text styles</a:t>
            </a:r>
          </a:p>
        </p:txBody>
      </p:sp>
      <p:sp>
        <p:nvSpPr>
          <p:cNvPr id="5" name="Date Placeholder 4"/>
          <p:cNvSpPr>
            <a:spLocks noGrp="1"/>
          </p:cNvSpPr>
          <p:nvPr>
            <p:ph idx="10" sz="half" type="dt"/>
          </p:nvPr>
        </p:nvSpPr>
        <p:spPr/>
        <p:txBody>
          <a:bodyPr numCol="1"/>
          <a:lstStyle/>
          <a:p>
            <a:fld id="{2DE303E6-17C2-4104-8095-B37386531D86}" type="datetimeFigureOut">
              <a:rPr lang="en-US" smtClean="0">
                <a:solidFill>
                  <a:prstClr val="black">
                    <a:tint val="75000"/>
                  </a:prstClr>
                </a:solidFill>
              </a:rPr>
              <a:pPr/>
              <a:t>4/11/2017</a:t>
            </a:fld>
            <a:endParaRPr lang="en-US">
              <a:solidFill>
                <a:prstClr val="black">
                  <a:tint val="75000"/>
                </a:prstClr>
              </a:solidFill>
            </a:endParaRPr>
          </a:p>
        </p:txBody>
      </p:sp>
      <p:sp>
        <p:nvSpPr>
          <p:cNvPr id="6" name="Footer Placeholder 5"/>
          <p:cNvSpPr>
            <a:spLocks noGrp="1"/>
          </p:cNvSpPr>
          <p:nvPr>
            <p:ph idx="11" sz="quarter" type="ftr"/>
          </p:nvPr>
        </p:nvSpPr>
        <p:spPr/>
        <p:txBody>
          <a:bodyPr numCol="1"/>
          <a:lstStyle/>
          <a:p>
            <a:endParaRPr lang="en-US">
              <a:solidFill>
                <a:prstClr val="black">
                  <a:tint val="75000"/>
                </a:prstClr>
              </a:solidFill>
            </a:endParaRPr>
          </a:p>
        </p:txBody>
      </p:sp>
      <p:sp>
        <p:nvSpPr>
          <p:cNvPr id="7" name="Slide Number Placeholder 6"/>
          <p:cNvSpPr>
            <a:spLocks noGrp="1"/>
          </p:cNvSpPr>
          <p:nvPr>
            <p:ph idx="12" sz="quarter" type="sldNum"/>
          </p:nvPr>
        </p:nvSpPr>
        <p:spPr/>
        <p:txBody>
          <a:bodyPr numCol="1"/>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769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Vertical Text Placeholder 2"/>
          <p:cNvSpPr>
            <a:spLocks noGrp="1"/>
          </p:cNvSpPr>
          <p:nvPr>
            <p:ph idx="1" orient="vert" type="body"/>
          </p:nvPr>
        </p:nvSpPr>
        <p:spPr/>
        <p:txBody>
          <a:bodyPr numCol="1"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idx="10" sz="half" type="dt"/>
          </p:nvPr>
        </p:nvSpPr>
        <p:spPr/>
        <p:txBody>
          <a:bodyPr numCol="1"/>
          <a:lstStyle/>
          <a:p>
            <a:fld id="{2DE303E6-17C2-4104-8095-B37386531D86}"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idx="11" sz="quarter" type="ftr"/>
          </p:nvPr>
        </p:nvSpPr>
        <p:spPr/>
        <p:txBody>
          <a:bodyPr numCol="1"/>
          <a:lstStyle/>
          <a:p>
            <a:endParaRPr lang="en-US">
              <a:solidFill>
                <a:prstClr val="black">
                  <a:tint val="75000"/>
                </a:prstClr>
              </a:solidFill>
            </a:endParaRPr>
          </a:p>
        </p:txBody>
      </p:sp>
      <p:sp>
        <p:nvSpPr>
          <p:cNvPr id="6" name="Slide Number Placeholder 5"/>
          <p:cNvSpPr>
            <a:spLocks noGrp="1"/>
          </p:cNvSpPr>
          <p:nvPr>
            <p:ph idx="12" sz="quarter" type="sldNum"/>
          </p:nvPr>
        </p:nvSpPr>
        <p:spPr/>
        <p:txBody>
          <a:bodyPr numCol="1"/>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836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 name=""/>
        <p:cNvGrpSpPr/>
        <p:nvPr/>
      </p:nvGrpSpPr>
      <p:grpSpPr>
        <a:xfrm>
          <a:off x="0" y="0"/>
          <a:ext cx="0" cy="0"/>
          <a:chOff x="0" y="0"/>
          <a:chExt cx="0" cy="0"/>
        </a:xfrm>
      </p:grpSpPr>
      <p:sp>
        <p:nvSpPr>
          <p:cNvPr id="2" name="Vertical Title 1"/>
          <p:cNvSpPr>
            <a:spLocks noGrp="1"/>
          </p:cNvSpPr>
          <p:nvPr>
            <p:ph orient="vert" type="title"/>
          </p:nvPr>
        </p:nvSpPr>
        <p:spPr>
          <a:xfrm>
            <a:off x="8839200" y="274654"/>
            <a:ext cx="2743200" cy="5851525"/>
          </a:xfrm>
        </p:spPr>
        <p:txBody>
          <a:bodyPr numCol="1" vert="eaVert"/>
          <a:lstStyle/>
          <a:p>
            <a:r>
              <a:rPr lang="en-US"/>
              <a:t>Click to edit Master title style</a:t>
            </a:r>
          </a:p>
        </p:txBody>
      </p:sp>
      <p:sp>
        <p:nvSpPr>
          <p:cNvPr id="3" name="Vertical Text Placeholder 2"/>
          <p:cNvSpPr>
            <a:spLocks noGrp="1"/>
          </p:cNvSpPr>
          <p:nvPr>
            <p:ph idx="1" orient="vert" type="body"/>
          </p:nvPr>
        </p:nvSpPr>
        <p:spPr>
          <a:xfrm>
            <a:off x="609600" y="274654"/>
            <a:ext cx="8026400" cy="5851525"/>
          </a:xfrm>
        </p:spPr>
        <p:txBody>
          <a:bodyPr numCol="1"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idx="10" sz="half" type="dt"/>
          </p:nvPr>
        </p:nvSpPr>
        <p:spPr/>
        <p:txBody>
          <a:bodyPr numCol="1"/>
          <a:lstStyle/>
          <a:p>
            <a:fld id="{2DE303E6-17C2-4104-8095-B37386531D86}"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idx="11" sz="quarter" type="ftr"/>
          </p:nvPr>
        </p:nvSpPr>
        <p:spPr/>
        <p:txBody>
          <a:bodyPr numCol="1"/>
          <a:lstStyle/>
          <a:p>
            <a:endParaRPr lang="en-US">
              <a:solidFill>
                <a:prstClr val="black">
                  <a:tint val="75000"/>
                </a:prstClr>
              </a:solidFill>
            </a:endParaRPr>
          </a:p>
        </p:txBody>
      </p:sp>
      <p:sp>
        <p:nvSpPr>
          <p:cNvPr id="6" name="Slide Number Placeholder 5"/>
          <p:cNvSpPr>
            <a:spLocks noGrp="1"/>
          </p:cNvSpPr>
          <p:nvPr>
            <p:ph idx="12" sz="quarter" type="sldNum"/>
          </p:nvPr>
        </p:nvSpPr>
        <p:spPr/>
        <p:txBody>
          <a:bodyPr numCol="1"/>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85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numCol="1"/>
          <a:lstStyle>
            <a:lvl1pPr>
              <a:defRPr sz="6000"/>
            </a:lvl1pPr>
          </a:lstStyle>
          <a:p>
            <a:r>
              <a:rPr lang="en-US"/>
              <a:t>Click to edit Master title style</a:t>
            </a:r>
          </a:p>
        </p:txBody>
      </p:sp>
      <p:sp>
        <p:nvSpPr>
          <p:cNvPr id="3" name="Text Placeholder 2"/>
          <p:cNvSpPr>
            <a:spLocks noGrp="1"/>
          </p:cNvSpPr>
          <p:nvPr>
            <p:ph idx="1" type="body"/>
          </p:nvPr>
        </p:nvSpPr>
        <p:spPr>
          <a:xfrm>
            <a:off x="831850" y="4589463"/>
            <a:ext cx="10515600" cy="1500187"/>
          </a:xfrm>
        </p:spPr>
        <p:txBody>
          <a:bodyPr numCol="1"/>
          <a:lstStyle>
            <a:lvl1pPr indent="0" marL="0">
              <a:buNone/>
              <a:defRPr sz="2400">
                <a:solidFill>
                  <a:schemeClr val="tx1">
                    <a:tint val="75000"/>
                  </a:schemeClr>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idx="10" sz="half" type="dt"/>
          </p:nvPr>
        </p:nvSpPr>
        <p:spPr/>
        <p:txBody>
          <a:bodyPr numCol="1"/>
          <a:lstStyle/>
          <a:p>
            <a:fld id="{A7D7DBBE-F129-4170-BE48-EA9B669D9524}" type="datetimeFigureOut">
              <a:rPr lang="en-US" smtClean="0"/>
              <a:t>4/11/2017</a:t>
            </a:fld>
            <a:endParaRPr lang="en-US"/>
          </a:p>
        </p:txBody>
      </p:sp>
      <p:sp>
        <p:nvSpPr>
          <p:cNvPr id="5" name="Footer Placeholder 4"/>
          <p:cNvSpPr>
            <a:spLocks noGrp="1"/>
          </p:cNvSpPr>
          <p:nvPr>
            <p:ph idx="11" sz="quarter" type="ftr"/>
          </p:nvPr>
        </p:nvSpPr>
        <p:spPr/>
        <p:txBody>
          <a:bodyPr numCol="1"/>
          <a:lstStyle/>
          <a:p>
            <a:endParaRPr lang="en-US"/>
          </a:p>
        </p:txBody>
      </p:sp>
      <p:sp>
        <p:nvSpPr>
          <p:cNvPr id="6" name="Slide Number Placeholder 5"/>
          <p:cNvSpPr>
            <a:spLocks noGrp="1"/>
          </p:cNvSpPr>
          <p:nvPr>
            <p:ph idx="12" sz="quarter" type="sldNum"/>
          </p:nvPr>
        </p:nvSpPr>
        <p:spPr/>
        <p:txBody>
          <a:bodyPr numCol="1"/>
          <a:lstStyle/>
          <a:p>
            <a:fld id="{A319E97E-4559-4BC7-961B-9224333C6AEA}" type="slidenum">
              <a:rPr lang="en-US" smtClean="0"/>
              <a:t>‹#›</a:t>
            </a:fld>
            <a:endParaRPr lang="en-US"/>
          </a:p>
        </p:txBody>
      </p:sp>
    </p:spTree>
    <p:extLst>
      <p:ext uri="{BB962C8B-B14F-4D97-AF65-F5344CB8AC3E}">
        <p14:creationId xmlns:p14="http://schemas.microsoft.com/office/powerpoint/2010/main" val="3226867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 name=""/>
        <p:cNvGrpSpPr/>
        <p:nvPr/>
      </p:nvGrpSpPr>
      <p:grpSpPr>
        <a:xfrm>
          <a:off x="0" y="0"/>
          <a:ext cx="0" cy="0"/>
          <a:chOff x="0" y="0"/>
          <a:chExt cx="0" cy="0"/>
        </a:xfrm>
      </p:grpSpPr>
      <p:sp>
        <p:nvSpPr>
          <p:cNvPr id="8" name="Rectangle 7"/>
          <p:cNvSpPr/>
          <p:nvPr userDrawn="1"/>
        </p:nvSpPr>
        <p:spPr>
          <a:xfrm>
            <a:off x="0" y="762000"/>
            <a:ext cx="12161838" cy="304800"/>
          </a:xfrm>
          <a:prstGeom prst="rect">
            <a:avLst/>
          </a:prstGeom>
          <a:gradFill>
            <a:gsLst>
              <a:gs pos="29000">
                <a:srgbClr val="002060"/>
              </a:gs>
              <a:gs pos="83000">
                <a:schemeClr val="accent1">
                  <a:tint val="23500"/>
                  <a:satMod val="16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9" name="Rectangle 8"/>
          <p:cNvSpPr/>
          <p:nvPr userDrawn="1"/>
        </p:nvSpPr>
        <p:spPr>
          <a:xfrm>
            <a:off x="0" y="0"/>
            <a:ext cx="121920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id="10" name="Picture 9"/>
          <p:cNvPicPr>
            <a:picLocks noChangeAspect="1"/>
          </p:cNvPicPr>
          <p:nvPr userDrawn="1"/>
        </p:nvPicPr>
        <p:blipFill>
          <a:blip cstate="print" r:embed="rId2">
            <a:extLst>
              <a:ext uri="{28A0092B-C50C-407E-A947-70E740481C1C}">
                <a14:useLocalDpi xmlns:a14="http://schemas.microsoft.com/office/drawing/2010/main" val="0"/>
              </a:ext>
            </a:extLst>
          </a:blip>
          <a:stretch>
            <a:fillRect/>
          </a:stretch>
        </p:blipFill>
        <p:spPr>
          <a:xfrm>
            <a:off x="78469" y="-1"/>
            <a:ext cx="1049450" cy="990601"/>
          </a:xfrm>
          <a:prstGeom prst="rect">
            <a:avLst/>
          </a:prstGeom>
        </p:spPr>
      </p:pic>
      <p:sp>
        <p:nvSpPr>
          <p:cNvPr id="11" name="TextBox 10"/>
          <p:cNvSpPr txBox="1"/>
          <p:nvPr userDrawn="1"/>
        </p:nvSpPr>
        <p:spPr>
          <a:xfrm>
            <a:off x="1204119" y="728246"/>
            <a:ext cx="6103798" cy="338554"/>
          </a:xfrm>
          <a:prstGeom prst="rect">
            <a:avLst/>
          </a:prstGeom>
          <a:noFill/>
        </p:spPr>
        <p:txBody>
          <a:bodyPr numCol="1" rtlCol="0" wrap="square">
            <a:spAutoFit/>
          </a:bodyPr>
          <a:lstStyle/>
          <a:p>
            <a:r>
              <a:rPr b="1" dirty="0" i="1" lang="en-US" sz="1600">
                <a:solidFill>
                  <a:schemeClr val="bg1"/>
                </a:solidFill>
              </a:rPr>
              <a:t>National Weather Service Houston/Galveston</a:t>
            </a:r>
          </a:p>
        </p:txBody>
      </p:sp>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sz="half"/>
          </p:nvPr>
        </p:nvSpPr>
        <p:spPr>
          <a:xfrm>
            <a:off x="838200" y="1825625"/>
            <a:ext cx="5181600" cy="43513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idx="2" sz="half"/>
          </p:nvPr>
        </p:nvSpPr>
        <p:spPr>
          <a:xfrm>
            <a:off x="6172200" y="1825625"/>
            <a:ext cx="5181600" cy="43513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idx="10" sz="half" type="dt"/>
          </p:nvPr>
        </p:nvSpPr>
        <p:spPr/>
        <p:txBody>
          <a:bodyPr numCol="1"/>
          <a:lstStyle/>
          <a:p>
            <a:fld id="{A7D7DBBE-F129-4170-BE48-EA9B669D9524}" type="datetimeFigureOut">
              <a:rPr lang="en-US" smtClean="0"/>
              <a:t>4/11/2017</a:t>
            </a:fld>
            <a:endParaRPr lang="en-US"/>
          </a:p>
        </p:txBody>
      </p:sp>
      <p:sp>
        <p:nvSpPr>
          <p:cNvPr id="6" name="Footer Placeholder 5"/>
          <p:cNvSpPr>
            <a:spLocks noGrp="1"/>
          </p:cNvSpPr>
          <p:nvPr>
            <p:ph idx="11" sz="quarter" type="ftr"/>
          </p:nvPr>
        </p:nvSpPr>
        <p:spPr/>
        <p:txBody>
          <a:bodyPr numCol="1"/>
          <a:lstStyle/>
          <a:p>
            <a:endParaRPr lang="en-US"/>
          </a:p>
        </p:txBody>
      </p:sp>
      <p:sp>
        <p:nvSpPr>
          <p:cNvPr id="7" name="Slide Number Placeholder 6"/>
          <p:cNvSpPr>
            <a:spLocks noGrp="1"/>
          </p:cNvSpPr>
          <p:nvPr>
            <p:ph idx="12" sz="quarter" type="sldNum"/>
          </p:nvPr>
        </p:nvSpPr>
        <p:spPr/>
        <p:txBody>
          <a:bodyPr numCol="1"/>
          <a:lstStyle/>
          <a:p>
            <a:fld id="{A319E97E-4559-4BC7-961B-9224333C6AEA}" type="slidenum">
              <a:rPr lang="en-US" smtClean="0"/>
              <a:t>‹#›</a:t>
            </a:fld>
            <a:endParaRPr lang="en-US"/>
          </a:p>
        </p:txBody>
      </p:sp>
    </p:spTree>
    <p:extLst>
      <p:ext uri="{BB962C8B-B14F-4D97-AF65-F5344CB8AC3E}">
        <p14:creationId xmlns:p14="http://schemas.microsoft.com/office/powerpoint/2010/main" val="3950700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 name=""/>
        <p:cNvGrpSpPr/>
        <p:nvPr/>
      </p:nvGrpSpPr>
      <p:grpSpPr>
        <a:xfrm>
          <a:off x="0" y="0"/>
          <a:ext cx="0" cy="0"/>
          <a:chOff x="0" y="0"/>
          <a:chExt cx="0" cy="0"/>
        </a:xfrm>
      </p:grpSpPr>
      <p:sp>
        <p:nvSpPr>
          <p:cNvPr id="10" name="Rectangle 9"/>
          <p:cNvSpPr/>
          <p:nvPr userDrawn="1"/>
        </p:nvSpPr>
        <p:spPr>
          <a:xfrm>
            <a:off x="0" y="762000"/>
            <a:ext cx="12161838" cy="304800"/>
          </a:xfrm>
          <a:prstGeom prst="rect">
            <a:avLst/>
          </a:prstGeom>
          <a:gradFill>
            <a:gsLst>
              <a:gs pos="29000">
                <a:srgbClr val="002060"/>
              </a:gs>
              <a:gs pos="83000">
                <a:schemeClr val="accent1">
                  <a:tint val="23500"/>
                  <a:satMod val="16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1" name="Rectangle 10"/>
          <p:cNvSpPr/>
          <p:nvPr userDrawn="1"/>
        </p:nvSpPr>
        <p:spPr>
          <a:xfrm>
            <a:off x="0" y="0"/>
            <a:ext cx="121920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pic>
        <p:nvPicPr>
          <p:cNvPr id="12" name="Picture 11"/>
          <p:cNvPicPr>
            <a:picLocks noChangeAspect="1"/>
          </p:cNvPicPr>
          <p:nvPr userDrawn="1"/>
        </p:nvPicPr>
        <p:blipFill>
          <a:blip cstate="print" r:embed="rId2">
            <a:extLst>
              <a:ext uri="{28A0092B-C50C-407E-A947-70E740481C1C}">
                <a14:useLocalDpi xmlns:a14="http://schemas.microsoft.com/office/drawing/2010/main" val="0"/>
              </a:ext>
            </a:extLst>
          </a:blip>
          <a:stretch>
            <a:fillRect/>
          </a:stretch>
        </p:blipFill>
        <p:spPr>
          <a:xfrm>
            <a:off x="78469" y="-1"/>
            <a:ext cx="1049450" cy="990601"/>
          </a:xfrm>
          <a:prstGeom prst="rect">
            <a:avLst/>
          </a:prstGeom>
        </p:spPr>
      </p:pic>
      <p:sp>
        <p:nvSpPr>
          <p:cNvPr id="13" name="TextBox 12"/>
          <p:cNvSpPr txBox="1"/>
          <p:nvPr userDrawn="1"/>
        </p:nvSpPr>
        <p:spPr>
          <a:xfrm>
            <a:off x="1204119" y="728246"/>
            <a:ext cx="6103798" cy="338554"/>
          </a:xfrm>
          <a:prstGeom prst="rect">
            <a:avLst/>
          </a:prstGeom>
          <a:noFill/>
        </p:spPr>
        <p:txBody>
          <a:bodyPr numCol="1" rtlCol="0" wrap="square">
            <a:spAutoFit/>
          </a:bodyPr>
          <a:lstStyle/>
          <a:p>
            <a:r>
              <a:rPr b="1" dirty="0" i="1" lang="en-US" sz="1600">
                <a:solidFill>
                  <a:schemeClr val="bg1"/>
                </a:solidFill>
              </a:rPr>
              <a:t>National Weather Service Houston/Galveston</a:t>
            </a:r>
          </a:p>
        </p:txBody>
      </p:sp>
      <p:sp>
        <p:nvSpPr>
          <p:cNvPr id="2" name="Title 1"/>
          <p:cNvSpPr>
            <a:spLocks noGrp="1"/>
          </p:cNvSpPr>
          <p:nvPr>
            <p:ph type="title"/>
          </p:nvPr>
        </p:nvSpPr>
        <p:spPr>
          <a:xfrm>
            <a:off x="839788" y="365125"/>
            <a:ext cx="10515600" cy="1325563"/>
          </a:xfrm>
        </p:spPr>
        <p:txBody>
          <a:bodyPr numCol="1"/>
          <a:lstStyle/>
          <a:p>
            <a:r>
              <a:rPr lang="en-US"/>
              <a:t>Click to edit Master title style</a:t>
            </a:r>
          </a:p>
        </p:txBody>
      </p:sp>
      <p:sp>
        <p:nvSpPr>
          <p:cNvPr id="3" name="Text Placeholder 2"/>
          <p:cNvSpPr>
            <a:spLocks noGrp="1"/>
          </p:cNvSpPr>
          <p:nvPr>
            <p:ph idx="1" type="body"/>
          </p:nvPr>
        </p:nvSpPr>
        <p:spPr>
          <a:xfrm>
            <a:off x="839788" y="1681163"/>
            <a:ext cx="5157787" cy="82391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Edit Master text styles</a:t>
            </a:r>
          </a:p>
        </p:txBody>
      </p:sp>
      <p:sp>
        <p:nvSpPr>
          <p:cNvPr id="4" name="Content Placeholder 3"/>
          <p:cNvSpPr>
            <a:spLocks noGrp="1"/>
          </p:cNvSpPr>
          <p:nvPr>
            <p:ph idx="2" sz="half"/>
          </p:nvPr>
        </p:nvSpPr>
        <p:spPr>
          <a:xfrm>
            <a:off x="839788" y="2505075"/>
            <a:ext cx="5157787" cy="368458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idx="3" sz="quarter" type="body"/>
          </p:nvPr>
        </p:nvSpPr>
        <p:spPr>
          <a:xfrm>
            <a:off x="6172200" y="1681163"/>
            <a:ext cx="5183188" cy="82391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Edit Master text styles</a:t>
            </a:r>
          </a:p>
        </p:txBody>
      </p:sp>
      <p:sp>
        <p:nvSpPr>
          <p:cNvPr id="6" name="Content Placeholder 5"/>
          <p:cNvSpPr>
            <a:spLocks noGrp="1"/>
          </p:cNvSpPr>
          <p:nvPr>
            <p:ph idx="4" sz="quarter"/>
          </p:nvPr>
        </p:nvSpPr>
        <p:spPr>
          <a:xfrm>
            <a:off x="6172200" y="2505075"/>
            <a:ext cx="5183188" cy="368458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idx="10" sz="half" type="dt"/>
          </p:nvPr>
        </p:nvSpPr>
        <p:spPr/>
        <p:txBody>
          <a:bodyPr numCol="1"/>
          <a:lstStyle/>
          <a:p>
            <a:fld id="{A7D7DBBE-F129-4170-BE48-EA9B669D9524}" type="datetimeFigureOut">
              <a:rPr lang="en-US" smtClean="0"/>
              <a:t>4/11/2017</a:t>
            </a:fld>
            <a:endParaRPr lang="en-US"/>
          </a:p>
        </p:txBody>
      </p:sp>
      <p:sp>
        <p:nvSpPr>
          <p:cNvPr id="8" name="Footer Placeholder 7"/>
          <p:cNvSpPr>
            <a:spLocks noGrp="1"/>
          </p:cNvSpPr>
          <p:nvPr>
            <p:ph idx="11" sz="quarter" type="ftr"/>
          </p:nvPr>
        </p:nvSpPr>
        <p:spPr/>
        <p:txBody>
          <a:bodyPr numCol="1"/>
          <a:lstStyle/>
          <a:p>
            <a:endParaRPr lang="en-US"/>
          </a:p>
        </p:txBody>
      </p:sp>
      <p:sp>
        <p:nvSpPr>
          <p:cNvPr id="9" name="Slide Number Placeholder 8"/>
          <p:cNvSpPr>
            <a:spLocks noGrp="1"/>
          </p:cNvSpPr>
          <p:nvPr>
            <p:ph idx="12" sz="quarter" type="sldNum"/>
          </p:nvPr>
        </p:nvSpPr>
        <p:spPr/>
        <p:txBody>
          <a:bodyPr numCol="1"/>
          <a:lstStyle/>
          <a:p>
            <a:fld id="{A319E97E-4559-4BC7-961B-9224333C6AEA}" type="slidenum">
              <a:rPr lang="en-US" smtClean="0"/>
              <a:t>‹#›</a:t>
            </a:fld>
            <a:endParaRPr lang="en-US"/>
          </a:p>
        </p:txBody>
      </p:sp>
    </p:spTree>
    <p:extLst>
      <p:ext uri="{BB962C8B-B14F-4D97-AF65-F5344CB8AC3E}">
        <p14:creationId xmlns:p14="http://schemas.microsoft.com/office/powerpoint/2010/main" val="322017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Date Placeholder 2"/>
          <p:cNvSpPr>
            <a:spLocks noGrp="1"/>
          </p:cNvSpPr>
          <p:nvPr>
            <p:ph idx="10" sz="half" type="dt"/>
          </p:nvPr>
        </p:nvSpPr>
        <p:spPr/>
        <p:txBody>
          <a:bodyPr numCol="1"/>
          <a:lstStyle/>
          <a:p>
            <a:fld id="{A7D7DBBE-F129-4170-BE48-EA9B669D9524}" type="datetimeFigureOut">
              <a:rPr lang="en-US" smtClean="0"/>
              <a:t>4/11/2017</a:t>
            </a:fld>
            <a:endParaRPr lang="en-US"/>
          </a:p>
        </p:txBody>
      </p:sp>
      <p:sp>
        <p:nvSpPr>
          <p:cNvPr id="4" name="Footer Placeholder 3"/>
          <p:cNvSpPr>
            <a:spLocks noGrp="1"/>
          </p:cNvSpPr>
          <p:nvPr>
            <p:ph idx="11" sz="quarter" type="ftr"/>
          </p:nvPr>
        </p:nvSpPr>
        <p:spPr/>
        <p:txBody>
          <a:bodyPr numCol="1"/>
          <a:lstStyle/>
          <a:p>
            <a:endParaRPr lang="en-US"/>
          </a:p>
        </p:txBody>
      </p:sp>
      <p:sp>
        <p:nvSpPr>
          <p:cNvPr id="5" name="Slide Number Placeholder 4"/>
          <p:cNvSpPr>
            <a:spLocks noGrp="1"/>
          </p:cNvSpPr>
          <p:nvPr>
            <p:ph idx="12" sz="quarter" type="sldNum"/>
          </p:nvPr>
        </p:nvSpPr>
        <p:spPr/>
        <p:txBody>
          <a:bodyPr numCol="1"/>
          <a:lstStyle/>
          <a:p>
            <a:fld id="{A319E97E-4559-4BC7-961B-9224333C6AEA}" type="slidenum">
              <a:rPr lang="en-US" smtClean="0"/>
              <a:t>‹#›</a:t>
            </a:fld>
            <a:endParaRPr lang="en-US"/>
          </a:p>
        </p:txBody>
      </p:sp>
    </p:spTree>
    <p:extLst>
      <p:ext uri="{BB962C8B-B14F-4D97-AF65-F5344CB8AC3E}">
        <p14:creationId xmlns:p14="http://schemas.microsoft.com/office/powerpoint/2010/main" val="1315999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 name=""/>
        <p:cNvGrpSpPr/>
        <p:nvPr/>
      </p:nvGrpSpPr>
      <p:grpSpPr>
        <a:xfrm>
          <a:off x="0" y="0"/>
          <a:ext cx="0" cy="0"/>
          <a:chOff x="0" y="0"/>
          <a:chExt cx="0" cy="0"/>
        </a:xfrm>
      </p:grpSpPr>
      <p:sp>
        <p:nvSpPr>
          <p:cNvPr id="2" name="Date Placeholder 1"/>
          <p:cNvSpPr>
            <a:spLocks noGrp="1"/>
          </p:cNvSpPr>
          <p:nvPr>
            <p:ph idx="10" sz="half" type="dt"/>
          </p:nvPr>
        </p:nvSpPr>
        <p:spPr/>
        <p:txBody>
          <a:bodyPr numCol="1"/>
          <a:lstStyle/>
          <a:p>
            <a:fld id="{A7D7DBBE-F129-4170-BE48-EA9B669D9524}" type="datetimeFigureOut">
              <a:rPr lang="en-US" smtClean="0"/>
              <a:t>4/11/2017</a:t>
            </a:fld>
            <a:endParaRPr lang="en-US"/>
          </a:p>
        </p:txBody>
      </p:sp>
      <p:sp>
        <p:nvSpPr>
          <p:cNvPr id="3" name="Footer Placeholder 2"/>
          <p:cNvSpPr>
            <a:spLocks noGrp="1"/>
          </p:cNvSpPr>
          <p:nvPr>
            <p:ph idx="11" sz="quarter" type="ftr"/>
          </p:nvPr>
        </p:nvSpPr>
        <p:spPr/>
        <p:txBody>
          <a:bodyPr numCol="1"/>
          <a:lstStyle/>
          <a:p>
            <a:endParaRPr lang="en-US"/>
          </a:p>
        </p:txBody>
      </p:sp>
      <p:sp>
        <p:nvSpPr>
          <p:cNvPr id="4" name="Slide Number Placeholder 3"/>
          <p:cNvSpPr>
            <a:spLocks noGrp="1"/>
          </p:cNvSpPr>
          <p:nvPr>
            <p:ph idx="12" sz="quarter" type="sldNum"/>
          </p:nvPr>
        </p:nvSpPr>
        <p:spPr/>
        <p:txBody>
          <a:bodyPr numCol="1"/>
          <a:lstStyle/>
          <a:p>
            <a:fld id="{A319E97E-4559-4BC7-961B-9224333C6AEA}" type="slidenum">
              <a:rPr lang="en-US" smtClean="0"/>
              <a:t>‹#›</a:t>
            </a:fld>
            <a:endParaRPr lang="en-US"/>
          </a:p>
        </p:txBody>
      </p:sp>
    </p:spTree>
    <p:extLst>
      <p:ext uri="{BB962C8B-B14F-4D97-AF65-F5344CB8AC3E}">
        <p14:creationId xmlns:p14="http://schemas.microsoft.com/office/powerpoint/2010/main" val="2075733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numCol="1"/>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idx="2" sz="half" type="body"/>
          </p:nvPr>
        </p:nvSpPr>
        <p:spPr>
          <a:xfrm>
            <a:off x="839788" y="2057400"/>
            <a:ext cx="3932237" cy="3811588"/>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Edit Master text styles</a:t>
            </a:r>
          </a:p>
        </p:txBody>
      </p:sp>
      <p:sp>
        <p:nvSpPr>
          <p:cNvPr id="5" name="Date Placeholder 4"/>
          <p:cNvSpPr>
            <a:spLocks noGrp="1"/>
          </p:cNvSpPr>
          <p:nvPr>
            <p:ph idx="10" sz="half" type="dt"/>
          </p:nvPr>
        </p:nvSpPr>
        <p:spPr/>
        <p:txBody>
          <a:bodyPr numCol="1"/>
          <a:lstStyle/>
          <a:p>
            <a:fld id="{A7D7DBBE-F129-4170-BE48-EA9B669D9524}" type="datetimeFigureOut">
              <a:rPr lang="en-US" smtClean="0"/>
              <a:t>4/11/2017</a:t>
            </a:fld>
            <a:endParaRPr lang="en-US"/>
          </a:p>
        </p:txBody>
      </p:sp>
      <p:sp>
        <p:nvSpPr>
          <p:cNvPr id="6" name="Footer Placeholder 5"/>
          <p:cNvSpPr>
            <a:spLocks noGrp="1"/>
          </p:cNvSpPr>
          <p:nvPr>
            <p:ph idx="11" sz="quarter" type="ftr"/>
          </p:nvPr>
        </p:nvSpPr>
        <p:spPr/>
        <p:txBody>
          <a:bodyPr numCol="1"/>
          <a:lstStyle/>
          <a:p>
            <a:endParaRPr lang="en-US"/>
          </a:p>
        </p:txBody>
      </p:sp>
      <p:sp>
        <p:nvSpPr>
          <p:cNvPr id="7" name="Slide Number Placeholder 6"/>
          <p:cNvSpPr>
            <a:spLocks noGrp="1"/>
          </p:cNvSpPr>
          <p:nvPr>
            <p:ph idx="12" sz="quarter" type="sldNum"/>
          </p:nvPr>
        </p:nvSpPr>
        <p:spPr/>
        <p:txBody>
          <a:bodyPr numCol="1"/>
          <a:lstStyle/>
          <a:p>
            <a:fld id="{A319E97E-4559-4BC7-961B-9224333C6AEA}" type="slidenum">
              <a:rPr lang="en-US" smtClean="0"/>
              <a:t>‹#›</a:t>
            </a:fld>
            <a:endParaRPr lang="en-US"/>
          </a:p>
        </p:txBody>
      </p:sp>
    </p:spTree>
    <p:extLst>
      <p:ext uri="{BB962C8B-B14F-4D97-AF65-F5344CB8AC3E}">
        <p14:creationId xmlns:p14="http://schemas.microsoft.com/office/powerpoint/2010/main" val="3713011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numCol="1"/>
          <a:lstStyle>
            <a:lvl1pPr>
              <a:defRPr sz="3200"/>
            </a:lvl1pPr>
          </a:lstStyle>
          <a:p>
            <a:r>
              <a:rPr lang="en-US"/>
              <a:t>Click to edit Master title style</a:t>
            </a:r>
          </a:p>
        </p:txBody>
      </p:sp>
      <p:sp>
        <p:nvSpPr>
          <p:cNvPr id="3" name="Picture Placeholder 2"/>
          <p:cNvSpPr>
            <a:spLocks noGrp="1"/>
          </p:cNvSpPr>
          <p:nvPr>
            <p:ph idx="1" type="pic"/>
          </p:nvPr>
        </p:nvSpPr>
        <p:spPr>
          <a:xfrm>
            <a:off x="5183188" y="987425"/>
            <a:ext cx="6172200" cy="4873625"/>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4" name="Text Placeholder 3"/>
          <p:cNvSpPr>
            <a:spLocks noGrp="1"/>
          </p:cNvSpPr>
          <p:nvPr>
            <p:ph idx="2" sz="half" type="body"/>
          </p:nvPr>
        </p:nvSpPr>
        <p:spPr>
          <a:xfrm>
            <a:off x="839788" y="2057400"/>
            <a:ext cx="3932237" cy="3811588"/>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Edit Master text styles</a:t>
            </a:r>
          </a:p>
        </p:txBody>
      </p:sp>
      <p:sp>
        <p:nvSpPr>
          <p:cNvPr id="5" name="Date Placeholder 4"/>
          <p:cNvSpPr>
            <a:spLocks noGrp="1"/>
          </p:cNvSpPr>
          <p:nvPr>
            <p:ph idx="10" sz="half" type="dt"/>
          </p:nvPr>
        </p:nvSpPr>
        <p:spPr/>
        <p:txBody>
          <a:bodyPr numCol="1"/>
          <a:lstStyle/>
          <a:p>
            <a:fld id="{A7D7DBBE-F129-4170-BE48-EA9B669D9524}" type="datetimeFigureOut">
              <a:rPr lang="en-US" smtClean="0"/>
              <a:t>4/11/2017</a:t>
            </a:fld>
            <a:endParaRPr lang="en-US"/>
          </a:p>
        </p:txBody>
      </p:sp>
      <p:sp>
        <p:nvSpPr>
          <p:cNvPr id="6" name="Footer Placeholder 5"/>
          <p:cNvSpPr>
            <a:spLocks noGrp="1"/>
          </p:cNvSpPr>
          <p:nvPr>
            <p:ph idx="11" sz="quarter" type="ftr"/>
          </p:nvPr>
        </p:nvSpPr>
        <p:spPr/>
        <p:txBody>
          <a:bodyPr numCol="1"/>
          <a:lstStyle/>
          <a:p>
            <a:endParaRPr lang="en-US"/>
          </a:p>
        </p:txBody>
      </p:sp>
      <p:sp>
        <p:nvSpPr>
          <p:cNvPr id="7" name="Slide Number Placeholder 6"/>
          <p:cNvSpPr>
            <a:spLocks noGrp="1"/>
          </p:cNvSpPr>
          <p:nvPr>
            <p:ph idx="12" sz="quarter" type="sldNum"/>
          </p:nvPr>
        </p:nvSpPr>
        <p:spPr/>
        <p:txBody>
          <a:bodyPr numCol="1"/>
          <a:lstStyle/>
          <a:p>
            <a:fld id="{A319E97E-4559-4BC7-961B-9224333C6AEA}" type="slidenum">
              <a:rPr lang="en-US" smtClean="0"/>
              <a:t>‹#›</a:t>
            </a:fld>
            <a:endParaRPr lang="en-US"/>
          </a:p>
        </p:txBody>
      </p:sp>
    </p:spTree>
    <p:extLst>
      <p:ext uri="{BB962C8B-B14F-4D97-AF65-F5344CB8AC3E}">
        <p14:creationId xmlns:p14="http://schemas.microsoft.com/office/powerpoint/2010/main" val="3259185072"/>
      </p:ext>
    </p:extLst>
  </p:cSld>
  <p:clrMapOvr>
    <a:masterClrMapping/>
  </p:clrMapOvr>
</p:sldLayout>
</file>

<file path=ppt/slideMasters/_rels/slideMaster1.xml.rels><?xml version="1.0" encoding="UTF-8" standalone="yes"?><Relationships xmlns="http://schemas.openxmlformats.org/package/2006/relationships"><Relationship Id="rId12" Target="../slideLayouts/slideLayout11.xml" Type="http://schemas.openxmlformats.org/officeDocument/2006/relationships/slideLayout"/><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1.xml" Type="http://schemas.openxmlformats.org/officeDocument/2006/relationships/theme"/></Relationships>
</file>

<file path=ppt/slideMasters/_rels/slideMaster2.xml.rels><?xml version="1.0" encoding="UTF-8" standalone="yes"?><Relationships xmlns="http://schemas.openxmlformats.org/package/2006/relationships"><Relationship Id="rId12" Target="../slideLayouts/slideLayout22.xml" Type="http://schemas.openxmlformats.org/officeDocument/2006/relationships/slideLayout"/><Relationship Id="rId11" Target="../slideLayouts/slideLayout21.xml" Type="http://schemas.openxmlformats.org/officeDocument/2006/relationships/slideLayout"/><Relationship Id="rId10" Target="../slideLayouts/slideLayout20.xml" Type="http://schemas.openxmlformats.org/officeDocument/2006/relationships/slideLayout"/><Relationship Id="rId9" Target="../slideLayouts/slideLayout19.xml" Type="http://schemas.openxmlformats.org/officeDocument/2006/relationships/slideLayout"/><Relationship Id="rId8" Target="../slideLayouts/slideLayout18.xml" Type="http://schemas.openxmlformats.org/officeDocument/2006/relationships/slideLayout"/><Relationship Id="rId7" Target="../slideLayouts/slideLayout17.xml" Type="http://schemas.openxmlformats.org/officeDocument/2006/relationships/slideLayout"/><Relationship Id="rId6" Target="../slideLayouts/slideLayout16.xml" Type="http://schemas.openxmlformats.org/officeDocument/2006/relationships/slideLayout"/><Relationship Id="rId5" Target="../slideLayouts/slideLayout15.xml" Type="http://schemas.openxmlformats.org/officeDocument/2006/relationships/slideLayout"/><Relationship Id="rId4" Target="../slideLayouts/slideLayout14.xml" Type="http://schemas.openxmlformats.org/officeDocument/2006/relationships/slideLayout"/><Relationship Id="rId3" Target="../slideLayouts/slideLayout13.xml" Type="http://schemas.openxmlformats.org/officeDocument/2006/relationships/slideLayout"/><Relationship Id="rId2" Target="../slideLayouts/slideLayout12.xml" Type="http://schemas.openxmlformats.org/officeDocument/2006/relationships/slideLayout"/><Relationship Id="rId1" Target="../theme/theme2.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4119" y="4762"/>
            <a:ext cx="10077450" cy="757238"/>
          </a:xfrm>
          <a:prstGeom prst="rect">
            <a:avLst/>
          </a:prstGeom>
        </p:spPr>
        <p:txBody>
          <a:bodyPr anchor="ctr" bIns="45720" lIns="91440" numCol="1" rIns="91440" rtlCol="0" tIns="45720" vert="horz">
            <a:normAutofit/>
          </a:bodyPr>
          <a:lstStyle/>
          <a:p>
            <a:r>
              <a:rPr lang="en-US"/>
              <a:t>Click to edit Master title style</a:t>
            </a:r>
          </a:p>
        </p:txBody>
      </p:sp>
      <p:sp>
        <p:nvSpPr>
          <p:cNvPr id="3" name="Text Placeholder 2"/>
          <p:cNvSpPr>
            <a:spLocks noGrp="1"/>
          </p:cNvSpPr>
          <p:nvPr>
            <p:ph idx="1" type="body"/>
          </p:nvPr>
        </p:nvSpPr>
        <p:spPr>
          <a:xfrm>
            <a:off x="838200" y="1457325"/>
            <a:ext cx="10515600" cy="4719638"/>
          </a:xfrm>
          <a:prstGeom prst="rect">
            <a:avLst/>
          </a:prstGeom>
        </p:spPr>
        <p:txBody>
          <a:bodyPr bIns="45720" lIns="91440" numCol="1" rIns="91440" rtlCol="0" tIns="45720" vert="horz">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idx="2" sz="half" type="dt"/>
          </p:nvPr>
        </p:nvSpPr>
        <p:spPr>
          <a:xfrm>
            <a:off x="838200" y="6356350"/>
            <a:ext cx="2743200" cy="365125"/>
          </a:xfrm>
          <a:prstGeom prst="rect">
            <a:avLst/>
          </a:prstGeom>
        </p:spPr>
        <p:txBody>
          <a:bodyPr anchor="ctr" bIns="45720" lIns="91440" numCol="1" rIns="91440" rtlCol="0" tIns="45720" vert="horz"/>
          <a:lstStyle>
            <a:lvl1pPr algn="l">
              <a:defRPr b="0" i="0" sz="1200">
                <a:solidFill>
                  <a:schemeClr val="tx1">
                    <a:tint val="75000"/>
                  </a:schemeClr>
                </a:solidFill>
                <a:latin charset="0" panose="020B0604030504040204" pitchFamily="34" typeface="Tahoma"/>
                <a:ea charset="0" panose="020B0604030504040204" pitchFamily="34" typeface="Tahoma"/>
                <a:cs charset="0" panose="020B0604030504040204" pitchFamily="34" typeface="Tahoma"/>
              </a:defRPr>
            </a:lvl1pPr>
          </a:lstStyle>
          <a:p>
            <a:fld id="{A7D7DBBE-F129-4170-BE48-EA9B669D9524}" type="datetimeFigureOut">
              <a:rPr lang="en-US" smtClean="0"/>
              <a:pPr/>
              <a:t>4/11/2017</a:t>
            </a:fld>
            <a:endParaRPr lang="en-US"/>
          </a:p>
        </p:txBody>
      </p:sp>
      <p:sp>
        <p:nvSpPr>
          <p:cNvPr id="5" name="Footer Placeholder 4"/>
          <p:cNvSpPr>
            <a:spLocks noGrp="1"/>
          </p:cNvSpPr>
          <p:nvPr>
            <p:ph idx="3" sz="quarter" type="ftr"/>
          </p:nvPr>
        </p:nvSpPr>
        <p:spPr>
          <a:xfrm>
            <a:off x="4038600" y="6356350"/>
            <a:ext cx="4114800" cy="365125"/>
          </a:xfrm>
          <a:prstGeom prst="rect">
            <a:avLst/>
          </a:prstGeom>
        </p:spPr>
        <p:txBody>
          <a:bodyPr anchor="ctr" bIns="45720" lIns="91440" numCol="1" rIns="91440" rtlCol="0" tIns="45720" vert="horz"/>
          <a:lstStyle>
            <a:lvl1pPr algn="ctr">
              <a:defRPr b="0" i="0" sz="1200">
                <a:solidFill>
                  <a:schemeClr val="tx1">
                    <a:tint val="75000"/>
                  </a:schemeClr>
                </a:solidFill>
                <a:latin charset="0" panose="020B0604030504040204" pitchFamily="34" typeface="Tahoma"/>
                <a:ea charset="0" panose="020B0604030504040204" pitchFamily="34" typeface="Tahoma"/>
                <a:cs charset="0" panose="020B0604030504040204" pitchFamily="34" typeface="Tahoma"/>
              </a:defRPr>
            </a:lvl1pPr>
          </a:lstStyle>
          <a:p>
            <a:endParaRPr lang="en-US"/>
          </a:p>
        </p:txBody>
      </p:sp>
      <p:sp>
        <p:nvSpPr>
          <p:cNvPr id="6" name="Slide Number Placeholder 5"/>
          <p:cNvSpPr>
            <a:spLocks noGrp="1"/>
          </p:cNvSpPr>
          <p:nvPr>
            <p:ph idx="4" sz="quarter" type="sldNum"/>
          </p:nvPr>
        </p:nvSpPr>
        <p:spPr>
          <a:xfrm>
            <a:off x="8610600" y="6356350"/>
            <a:ext cx="2743200" cy="365125"/>
          </a:xfrm>
          <a:prstGeom prst="rect">
            <a:avLst/>
          </a:prstGeom>
        </p:spPr>
        <p:txBody>
          <a:bodyPr anchor="ctr" bIns="45720" lIns="91440" numCol="1" rIns="91440" rtlCol="0" tIns="45720" vert="horz"/>
          <a:lstStyle>
            <a:lvl1pPr algn="r">
              <a:defRPr b="0" i="0" sz="1200">
                <a:solidFill>
                  <a:schemeClr val="tx1">
                    <a:tint val="75000"/>
                  </a:schemeClr>
                </a:solidFill>
                <a:latin charset="0" panose="020B0604030504040204" pitchFamily="34" typeface="Tahoma"/>
                <a:ea charset="0" panose="020B0604030504040204" pitchFamily="34" typeface="Tahoma"/>
                <a:cs charset="0" panose="020B0604030504040204" pitchFamily="34" typeface="Tahoma"/>
              </a:defRPr>
            </a:lvl1pPr>
          </a:lstStyle>
          <a:p>
            <a:fld id="{A319E97E-4559-4BC7-961B-9224333C6AEA}" type="slidenum">
              <a:rPr lang="en-US" smtClean="0"/>
              <a:pPr/>
              <a:t>‹#›</a:t>
            </a:fld>
            <a:endParaRPr lang="en-US"/>
          </a:p>
        </p:txBody>
      </p:sp>
    </p:spTree>
    <p:extLst>
      <p:ext uri="{BB962C8B-B14F-4D97-AF65-F5344CB8AC3E}">
        <p14:creationId xmlns:p14="http://schemas.microsoft.com/office/powerpoint/2010/main" val="886439544"/>
      </p:ext>
    </p:extLst>
  </p:cSld>
  <p:clrMap accent1="accent1" accent2="accent2" accent3="accent3" accent4="accent4" accent5="accent5" accent6="accent6" bg1="lt1" bg2="lt2" folHlink="folHlink" hlink="hlink" tx1="dk1" tx2="dk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txStyles>
    <p:titleStyle>
      <a:lvl1pPr algn="l" defTabSz="914400" eaLnBrk="1" hangingPunct="1" latinLnBrk="0" rtl="0">
        <a:lnSpc>
          <a:spcPct val="90000"/>
        </a:lnSpc>
        <a:spcBef>
          <a:spcPct val="0"/>
        </a:spcBef>
        <a:buNone/>
        <a:defRPr b="1" i="0" kern="1200" sz="4400">
          <a:solidFill>
            <a:srgbClr val="FFFF00"/>
          </a:solidFill>
          <a:effectLst>
            <a:outerShdw algn="tl" blurRad="38100" dir="2700000" dist="38100">
              <a:srgbClr val="000000"/>
            </a:outerShdw>
          </a:effectLst>
          <a:latin charset="0" panose="020B0604030504040204" pitchFamily="34" typeface="Tahoma"/>
          <a:ea charset="0" panose="020B0604030504040204" pitchFamily="34" typeface="Tahoma"/>
          <a:cs charset="0" panose="020B0604030504040204" pitchFamily="34" typeface="Tahoma"/>
        </a:defRPr>
      </a:lvl1pPr>
    </p:titleStyle>
    <p:bodyStyle>
      <a:lvl1pPr algn="l" defTabSz="914400" eaLnBrk="1" hangingPunct="1" indent="-228600" latinLnBrk="0" marL="228600" rtl="0">
        <a:lnSpc>
          <a:spcPct val="90000"/>
        </a:lnSpc>
        <a:spcBef>
          <a:spcPts val="1000"/>
        </a:spcBef>
        <a:buFont charset="0" panose="020B0604020202020204" pitchFamily="34" typeface="Arial"/>
        <a:buChar char="•"/>
        <a:defRPr b="1" i="0" kern="1200" sz="2800">
          <a:solidFill>
            <a:schemeClr val="tx1"/>
          </a:solidFill>
          <a:effectLst/>
          <a:latin charset="0" panose="020B0604030504040204" pitchFamily="34" typeface="Tahoma"/>
          <a:ea charset="0" panose="020B0604030504040204" pitchFamily="34" typeface="Tahoma"/>
          <a:cs charset="0" panose="020B0604030504040204" pitchFamily="34" typeface="Tahoma"/>
        </a:defRPr>
      </a:lvl1pPr>
      <a:lvl2pPr algn="l" defTabSz="914400" eaLnBrk="1" hangingPunct="1" indent="-228600" latinLnBrk="0" marL="685800" rtl="0">
        <a:lnSpc>
          <a:spcPct val="90000"/>
        </a:lnSpc>
        <a:spcBef>
          <a:spcPts val="500"/>
        </a:spcBef>
        <a:buFont charset="0" panose="020B0604020202020204" pitchFamily="34" typeface="Arial"/>
        <a:buChar char="•"/>
        <a:defRPr b="1" i="0" kern="1200" sz="2400">
          <a:solidFill>
            <a:schemeClr val="tx1"/>
          </a:solidFill>
          <a:effectLst/>
          <a:latin charset="0" panose="020B0604030504040204" pitchFamily="34" typeface="Tahoma"/>
          <a:ea charset="0" panose="020B0604030504040204" pitchFamily="34" typeface="Tahoma"/>
          <a:cs charset="0" panose="020B0604030504040204" pitchFamily="34" typeface="Tahoma"/>
        </a:defRPr>
      </a:lvl2pPr>
      <a:lvl3pPr algn="l" defTabSz="914400" eaLnBrk="1" hangingPunct="1" indent="-228600" latinLnBrk="0" marL="1143000" rtl="0">
        <a:lnSpc>
          <a:spcPct val="90000"/>
        </a:lnSpc>
        <a:spcBef>
          <a:spcPts val="500"/>
        </a:spcBef>
        <a:buFont charset="0" panose="020B0604020202020204" pitchFamily="34" typeface="Arial"/>
        <a:buChar char="•"/>
        <a:defRPr b="1" i="0" kern="1200" sz="2000">
          <a:solidFill>
            <a:schemeClr val="tx1"/>
          </a:solidFill>
          <a:effectLst/>
          <a:latin charset="0" panose="020B0604030504040204" pitchFamily="34" typeface="Tahoma"/>
          <a:ea charset="0" panose="020B0604030504040204" pitchFamily="34" typeface="Tahoma"/>
          <a:cs charset="0" panose="020B0604030504040204" pitchFamily="34" typeface="Tahoma"/>
        </a:defRPr>
      </a:lvl3pPr>
      <a:lvl4pPr algn="l" defTabSz="914400" eaLnBrk="1" hangingPunct="1" indent="-228600" latinLnBrk="0" marL="1600200" rtl="0">
        <a:lnSpc>
          <a:spcPct val="90000"/>
        </a:lnSpc>
        <a:spcBef>
          <a:spcPts val="500"/>
        </a:spcBef>
        <a:buFont charset="0" panose="020B0604020202020204" pitchFamily="34" typeface="Arial"/>
        <a:buChar char="•"/>
        <a:defRPr b="1" i="0" kern="1200" sz="1800">
          <a:solidFill>
            <a:schemeClr val="tx1"/>
          </a:solidFill>
          <a:effectLst/>
          <a:latin charset="0" panose="020B0604030504040204" pitchFamily="34" typeface="Tahoma"/>
          <a:ea charset="0" panose="020B0604030504040204" pitchFamily="34" typeface="Tahoma"/>
          <a:cs charset="0" panose="020B0604030504040204" pitchFamily="34" typeface="Tahoma"/>
        </a:defRPr>
      </a:lvl4pPr>
      <a:lvl5pPr algn="l" defTabSz="914400" eaLnBrk="1" hangingPunct="1" indent="-228600" latinLnBrk="0" marL="2057400" rtl="0">
        <a:lnSpc>
          <a:spcPct val="90000"/>
        </a:lnSpc>
        <a:spcBef>
          <a:spcPts val="500"/>
        </a:spcBef>
        <a:buFont charset="0" panose="020B0604020202020204" pitchFamily="34" typeface="Arial"/>
        <a:buChar char="•"/>
        <a:defRPr b="1" i="0" kern="1200" sz="1800">
          <a:solidFill>
            <a:schemeClr val="tx1"/>
          </a:solidFill>
          <a:effectLst/>
          <a:latin charset="0" panose="020B0604030504040204" pitchFamily="34" typeface="Tahoma"/>
          <a:ea charset="0" panose="020B0604030504040204" pitchFamily="34" typeface="Tahoma"/>
          <a:cs charset="0" panose="020B0604030504040204" pitchFamily="34" typeface="Tahoma"/>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p:bodyStyle>
    <p:other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anchor="ctr" bIns="45720" lIns="91440" numCol="1" rIns="91440" rtlCol="0" tIns="45720" vert="horz">
            <a:normAutofit/>
          </a:bodyPr>
          <a:lstStyle/>
          <a:p>
            <a:r>
              <a:rPr lang="en-US"/>
              <a:t>Click to edit Master title style</a:t>
            </a:r>
          </a:p>
        </p:txBody>
      </p:sp>
      <p:sp>
        <p:nvSpPr>
          <p:cNvPr id="3" name="Text Placeholder 2"/>
          <p:cNvSpPr>
            <a:spLocks noGrp="1"/>
          </p:cNvSpPr>
          <p:nvPr>
            <p:ph idx="1" type="body"/>
          </p:nvPr>
        </p:nvSpPr>
        <p:spPr>
          <a:xfrm>
            <a:off x="609600" y="1600206"/>
            <a:ext cx="10972800" cy="4525963"/>
          </a:xfrm>
          <a:prstGeom prst="rect">
            <a:avLst/>
          </a:prstGeom>
        </p:spPr>
        <p:txBody>
          <a:bodyPr bIns="45720" lIns="91440" numCol="1" rIns="91440" rtlCol="0" tIns="45720"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idx="2" sz="half" type="dt"/>
          </p:nvPr>
        </p:nvSpPr>
        <p:spPr>
          <a:xfrm>
            <a:off x="609600" y="6356366"/>
            <a:ext cx="2844800" cy="365125"/>
          </a:xfrm>
          <a:prstGeom prst="rect">
            <a:avLst/>
          </a:prstGeom>
        </p:spPr>
        <p:txBody>
          <a:bodyPr anchor="ctr" bIns="45720" lIns="91440" numCol="1" rIns="91440" rtlCol="0" tIns="45720" vert="horz"/>
          <a:lstStyle>
            <a:lvl1pPr algn="l">
              <a:defRPr sz="1200">
                <a:solidFill>
                  <a:schemeClr val="tx1">
                    <a:tint val="75000"/>
                  </a:schemeClr>
                </a:solidFill>
              </a:defRPr>
            </a:lvl1pPr>
          </a:lstStyle>
          <a:p>
            <a:fld id="{2DE303E6-17C2-4104-8095-B37386531D86}" type="datetimeFigureOut">
              <a:rPr lang="en-US" smtClean="0">
                <a:solidFill>
                  <a:prstClr val="black">
                    <a:tint val="75000"/>
                  </a:prstClr>
                </a:solidFill>
              </a:rPr>
              <a:pPr/>
              <a:t>4/11/2017</a:t>
            </a:fld>
            <a:endParaRPr lang="en-US">
              <a:solidFill>
                <a:prstClr val="black">
                  <a:tint val="75000"/>
                </a:prstClr>
              </a:solidFill>
            </a:endParaRPr>
          </a:p>
        </p:txBody>
      </p:sp>
      <p:sp>
        <p:nvSpPr>
          <p:cNvPr id="5" name="Footer Placeholder 4"/>
          <p:cNvSpPr>
            <a:spLocks noGrp="1"/>
          </p:cNvSpPr>
          <p:nvPr>
            <p:ph idx="3" sz="quarter" type="ftr"/>
          </p:nvPr>
        </p:nvSpPr>
        <p:spPr>
          <a:xfrm>
            <a:off x="4165601" y="6356366"/>
            <a:ext cx="3860800" cy="365125"/>
          </a:xfrm>
          <a:prstGeom prst="rect">
            <a:avLst/>
          </a:prstGeom>
        </p:spPr>
        <p:txBody>
          <a:bodyPr anchor="ctr" bIns="45720" lIns="91440" numCol="1" rIns="91440" rtlCol="0" tIns="45720" vert="horz"/>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idx="4" sz="quarter" type="sldNum"/>
          </p:nvPr>
        </p:nvSpPr>
        <p:spPr>
          <a:xfrm>
            <a:off x="8737600" y="6356366"/>
            <a:ext cx="2844800" cy="365125"/>
          </a:xfrm>
          <a:prstGeom prst="rect">
            <a:avLst/>
          </a:prstGeom>
        </p:spPr>
        <p:txBody>
          <a:bodyPr anchor="ctr" bIns="45720" lIns="91440" numCol="1" rIns="91440" rtlCol="0" tIns="45720" vert="horz"/>
          <a:lstStyle>
            <a:lvl1pPr algn="r">
              <a:defRPr sz="1200">
                <a:solidFill>
                  <a:schemeClr val="tx1">
                    <a:tint val="75000"/>
                  </a:schemeClr>
                </a:solidFill>
              </a:defRPr>
            </a:lvl1pPr>
          </a:lstStyle>
          <a:p>
            <a:fld id="{6F04C996-90D6-43D2-9E77-8A92DFE59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999032"/>
      </p:ext>
    </p:extLst>
  </p:cSld>
  <p:clrMap accent1="accent1" accent2="accent2" accent3="accent3" accent4="accent4" accent5="accent5" accent6="accent6" bg1="lt1" bg2="lt2" folHlink="folHlink" hlink="hlink" tx1="dk1" tx2="dk2"/>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ctr" defTabSz="914400" eaLnBrk="1" hangingPunct="1" latinLnBrk="0" rtl="0">
        <a:spcBef>
          <a:spcPct val="0"/>
        </a:spcBef>
        <a:buNone/>
        <a:defRPr kern="1200" sz="4400">
          <a:solidFill>
            <a:schemeClr val="tx1"/>
          </a:solidFill>
          <a:latin typeface="+mj-lt"/>
          <a:ea typeface="+mj-ea"/>
          <a:cs typeface="+mj-cs"/>
        </a:defRPr>
      </a:lvl1pPr>
    </p:titleStyle>
    <p:bodyStyle>
      <a:lvl1pPr algn="l" defTabSz="914400" eaLnBrk="1" hangingPunct="1" indent="-342900" latinLnBrk="0" marL="342900" rtl="0">
        <a:spcBef>
          <a:spcPct val="20000"/>
        </a:spcBef>
        <a:buFont charset="0" panose="020B0604020202020204" pitchFamily="34" typeface="Arial"/>
        <a:buChar char="•"/>
        <a:defRPr kern="1200" sz="3200">
          <a:solidFill>
            <a:schemeClr val="tx1"/>
          </a:solidFill>
          <a:latin typeface="+mn-lt"/>
          <a:ea typeface="+mn-ea"/>
          <a:cs typeface="+mn-cs"/>
        </a:defRPr>
      </a:lvl1pPr>
      <a:lvl2pPr algn="l" defTabSz="914400" eaLnBrk="1" hangingPunct="1" indent="-285750" latinLnBrk="0" marL="742950" rtl="0">
        <a:spcBef>
          <a:spcPct val="20000"/>
        </a:spcBef>
        <a:buFont charset="0" panose="020B0604020202020204" pitchFamily="34" typeface="Arial"/>
        <a:buChar char="–"/>
        <a:defRPr kern="1200" sz="2800">
          <a:solidFill>
            <a:schemeClr val="tx1"/>
          </a:solidFill>
          <a:latin typeface="+mn-lt"/>
          <a:ea typeface="+mn-ea"/>
          <a:cs typeface="+mn-cs"/>
        </a:defRPr>
      </a:lvl2pPr>
      <a:lvl3pPr algn="l" defTabSz="914400" eaLnBrk="1" hangingPunct="1" indent="-228600" latinLnBrk="0" marL="1143000" rtl="0">
        <a:spcBef>
          <a:spcPct val="20000"/>
        </a:spcBef>
        <a:buFont charset="0" panose="020B0604020202020204" pitchFamily="34" typeface="Arial"/>
        <a:buChar char="•"/>
        <a:defRPr kern="1200" sz="2400">
          <a:solidFill>
            <a:schemeClr val="tx1"/>
          </a:solidFill>
          <a:latin typeface="+mn-lt"/>
          <a:ea typeface="+mn-ea"/>
          <a:cs typeface="+mn-cs"/>
        </a:defRPr>
      </a:lvl3pPr>
      <a:lvl4pPr algn="l" defTabSz="914400" eaLnBrk="1" hangingPunct="1" indent="-228600" latinLnBrk="0" marL="1600200" rtl="0">
        <a:spcBef>
          <a:spcPct val="20000"/>
        </a:spcBef>
        <a:buFont charset="0" panose="020B0604020202020204" pitchFamily="34" typeface="Arial"/>
        <a:buChar char="–"/>
        <a:defRPr kern="1200" sz="2000">
          <a:solidFill>
            <a:schemeClr val="tx1"/>
          </a:solidFill>
          <a:latin typeface="+mn-lt"/>
          <a:ea typeface="+mn-ea"/>
          <a:cs typeface="+mn-cs"/>
        </a:defRPr>
      </a:lvl4pPr>
      <a:lvl5pPr algn="l" defTabSz="914400" eaLnBrk="1" hangingPunct="1" indent="-228600" latinLnBrk="0" marL="2057400" rtl="0">
        <a:spcBef>
          <a:spcPct val="20000"/>
        </a:spcBef>
        <a:buFont charset="0" panose="020B0604020202020204" pitchFamily="34" typeface="Arial"/>
        <a:buChar char="»"/>
        <a:defRPr kern="1200" sz="2000">
          <a:solidFill>
            <a:schemeClr val="tx1"/>
          </a:solidFill>
          <a:latin typeface="+mn-lt"/>
          <a:ea typeface="+mn-ea"/>
          <a:cs typeface="+mn-cs"/>
        </a:defRPr>
      </a:lvl5pPr>
      <a:lvl6pPr algn="l" defTabSz="914400" eaLnBrk="1" hangingPunct="1" indent="-228600" latinLnBrk="0" marL="2514600" rtl="0">
        <a:spcBef>
          <a:spcPct val="20000"/>
        </a:spcBef>
        <a:buFont charset="0" panose="020B0604020202020204" pitchFamily="34" typeface="Arial"/>
        <a:buChar char="•"/>
        <a:defRPr kern="1200" sz="2000">
          <a:solidFill>
            <a:schemeClr val="tx1"/>
          </a:solidFill>
          <a:latin typeface="+mn-lt"/>
          <a:ea typeface="+mn-ea"/>
          <a:cs typeface="+mn-cs"/>
        </a:defRPr>
      </a:lvl6pPr>
      <a:lvl7pPr algn="l" defTabSz="914400" eaLnBrk="1" hangingPunct="1" indent="-228600" latinLnBrk="0" marL="2971800" rtl="0">
        <a:spcBef>
          <a:spcPct val="20000"/>
        </a:spcBef>
        <a:buFont charset="0" panose="020B0604020202020204" pitchFamily="34" typeface="Arial"/>
        <a:buChar char="•"/>
        <a:defRPr kern="1200" sz="2000">
          <a:solidFill>
            <a:schemeClr val="tx1"/>
          </a:solidFill>
          <a:latin typeface="+mn-lt"/>
          <a:ea typeface="+mn-ea"/>
          <a:cs typeface="+mn-cs"/>
        </a:defRPr>
      </a:lvl7pPr>
      <a:lvl8pPr algn="l" defTabSz="914400" eaLnBrk="1" hangingPunct="1" indent="-228600" latinLnBrk="0" marL="3429000" rtl="0">
        <a:spcBef>
          <a:spcPct val="20000"/>
        </a:spcBef>
        <a:buFont charset="0" panose="020B0604020202020204" pitchFamily="34" typeface="Arial"/>
        <a:buChar char="•"/>
        <a:defRPr kern="1200" sz="2000">
          <a:solidFill>
            <a:schemeClr val="tx1"/>
          </a:solidFill>
          <a:latin typeface="+mn-lt"/>
          <a:ea typeface="+mn-ea"/>
          <a:cs typeface="+mn-cs"/>
        </a:defRPr>
      </a:lvl8pPr>
      <a:lvl9pPr algn="l" defTabSz="914400" eaLnBrk="1" hangingPunct="1" indent="-228600" latinLnBrk="0" marL="3886200" rtl="0">
        <a:spcBef>
          <a:spcPct val="20000"/>
        </a:spcBef>
        <a:buFont charset="0" panose="020B0604020202020204" pitchFamily="34" typeface="Arial"/>
        <a:buChar char="•"/>
        <a:defRPr kern="1200" sz="2000">
          <a:solidFill>
            <a:schemeClr val="tx1"/>
          </a:solidFill>
          <a:latin typeface="+mn-lt"/>
          <a:ea typeface="+mn-ea"/>
          <a:cs typeface="+mn-cs"/>
        </a:defRPr>
      </a:lvl9pPr>
    </p:bodyStyle>
    <p:other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arget="../media/image4.jpeg" Type="http://schemas.openxmlformats.org/officeDocument/2006/relationships/image"/><Relationship Id="rId4" Target="../media/image3.JPG" Type="http://schemas.openxmlformats.org/officeDocument/2006/relationships/image"/><Relationship Id="rId3" Target="../media/image2.jpeg" Type="http://schemas.openxmlformats.org/officeDocument/2006/relationships/image"/><Relationship Id="rId2" Target="../media/image1.png" Type="http://schemas.openxmlformats.org/officeDocument/2006/relationships/imag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4" Target="../media/image18.PNG" Type="http://schemas.openxmlformats.org/officeDocument/2006/relationships/image"/><Relationship Id="rId3" Target="../media/image17.PNG" Type="http://schemas.openxmlformats.org/officeDocument/2006/relationships/image"/><Relationship Id="rId2" Target="../media/image16.JPG" Type="http://schemas.openxmlformats.org/officeDocument/2006/relationships/image"/><Relationship Id="rId1" Target="../slideLayouts/slideLayout2.xml" Type="http://schemas.openxmlformats.org/officeDocument/2006/relationships/slideLayout"/></Relationships>
</file>

<file path=ppt/slides/_rels/slide11.xml.rels><?xml version="1.0" encoding="UTF-8" standalone="yes"?><Relationships xmlns="http://schemas.openxmlformats.org/package/2006/relationships"><Relationship Id="rId4" Target="../media/image21.PNG" Type="http://schemas.openxmlformats.org/officeDocument/2006/relationships/image"/><Relationship Id="rId3" Target="../media/image20.PNG" Type="http://schemas.openxmlformats.org/officeDocument/2006/relationships/image"/><Relationship Id="rId2" Target="../media/image19.JPG" Type="http://schemas.openxmlformats.org/officeDocument/2006/relationships/image"/><Relationship Id="rId1"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4" Target="../media/image24.png" Type="http://schemas.openxmlformats.org/officeDocument/2006/relationships/image"/><Relationship Id="rId3" Target="../media/image23.PNG" Type="http://schemas.openxmlformats.org/officeDocument/2006/relationships/image"/><Relationship Id="rId2" Target="../media/image22.JPG" Type="http://schemas.openxmlformats.org/officeDocument/2006/relationships/image"/><Relationship Id="rId1" Target="../slideLayouts/slideLayout2.xml" Type="http://schemas.openxmlformats.org/officeDocument/2006/relationships/slideLayout"/></Relationships>
</file>

<file path=ppt/slides/_rels/slide13.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14.xml.rels><?xml version="1.0" encoding="UTF-8" standalone="yes"?><Relationships xmlns="http://schemas.openxmlformats.org/package/2006/relationships"><Relationship Id="rId6" Target="../media/image29.PNG" Type="http://schemas.openxmlformats.org/officeDocument/2006/relationships/image"/><Relationship Id="rId5" Target="../media/image28.PNG" Type="http://schemas.openxmlformats.org/officeDocument/2006/relationships/image"/><Relationship Id="rId4" Target="../media/image27.PNG" Type="http://schemas.openxmlformats.org/officeDocument/2006/relationships/image"/><Relationship Id="rId3" Target="../media/image26.PNG" Type="http://schemas.openxmlformats.org/officeDocument/2006/relationships/image"/><Relationship Id="rId2" Target="../media/image25.png" Type="http://schemas.openxmlformats.org/officeDocument/2006/relationships/image"/><Relationship Id="rId1" Target="../slideLayouts/slideLayout2.xml" Type="http://schemas.openxmlformats.org/officeDocument/2006/relationships/slideLayout"/></Relationships>
</file>

<file path=ppt/slides/_rels/slide15.xml.rels><?xml version="1.0" encoding="UTF-8" standalone="yes"?><Relationships xmlns="http://schemas.openxmlformats.org/package/2006/relationships"><Relationship Id="rId2" Target="../media/image30.png" Type="http://schemas.openxmlformats.org/officeDocument/2006/relationships/image"/><Relationship Id="rId1" Target="../slideLayouts/slideLayout13.xml" Type="http://schemas.openxmlformats.org/officeDocument/2006/relationships/slideLayout"/></Relationships>
</file>

<file path=ppt/slides/_rels/slide16.xml.rels><?xml version="1.0" encoding="UTF-8" standalone="yes"?><Relationships xmlns="http://schemas.openxmlformats.org/package/2006/relationships"><Relationship Id="rId3" Target="../media/image32.png" Type="http://schemas.openxmlformats.org/officeDocument/2006/relationships/image"/><Relationship Id="rId2" Target="../media/image31.emf" Type="http://schemas.openxmlformats.org/officeDocument/2006/relationships/image"/><Relationship Id="rId1" Target="../slideLayouts/slideLayout13.xml" Type="http://schemas.openxmlformats.org/officeDocument/2006/relationships/slideLayout"/></Relationships>
</file>

<file path=ppt/slides/_rels/slide17.xml.rels><?xml version="1.0" encoding="UTF-8" standalone="yes"?><Relationships xmlns="http://schemas.openxmlformats.org/package/2006/relationships"><Relationship Id="rId6" Target="../media/image37.jpeg" Type="http://schemas.openxmlformats.org/officeDocument/2006/relationships/image"/><Relationship Id="rId5" Target="../media/image36.png" Type="http://schemas.openxmlformats.org/officeDocument/2006/relationships/image"/><Relationship Id="rId4" Target="../media/image35.png" Type="http://schemas.openxmlformats.org/officeDocument/2006/relationships/image"/><Relationship Id="rId3" Target="../media/image34.png" Type="http://schemas.openxmlformats.org/officeDocument/2006/relationships/image"/><Relationship Id="rId2" Target="../media/image33.jpeg" Type="http://schemas.openxmlformats.org/officeDocument/2006/relationships/image"/><Relationship Id="rId1" Target="../slideLayouts/slideLayout2.xml" Type="http://schemas.openxmlformats.org/officeDocument/2006/relationships/slideLayout"/></Relationships>
</file>

<file path=ppt/slides/_rels/slide18.xml.rels><?xml version="1.0" encoding="UTF-8" standalone="yes"?><Relationships xmlns="http://schemas.openxmlformats.org/package/2006/relationships"><Relationship Id="rId3" Target="../media/image31.emf" Type="http://schemas.openxmlformats.org/officeDocument/2006/relationships/image"/><Relationship Id="rId2" Target="../media/image38.png" Type="http://schemas.openxmlformats.org/officeDocument/2006/relationships/image"/><Relationship Id="rId1" Target="../slideLayouts/slideLayout13.xml" Type="http://schemas.openxmlformats.org/officeDocument/2006/relationships/slideLayout"/></Relationships>
</file>

<file path=ppt/slides/_rels/slide19.xml.rels><?xml version="1.0" encoding="UTF-8" standalone="yes"?><Relationships xmlns="http://schemas.openxmlformats.org/package/2006/relationships"><Relationship Id="rId3" Target="../media/image39.png" Type="http://schemas.openxmlformats.org/officeDocument/2006/relationships/image"/><Relationship Id="rId2" Target="../notesSlides/notesSlide2.xml" Type="http://schemas.openxmlformats.org/officeDocument/2006/relationships/notesSlide"/><Relationship Id="rId1" Target="../slideLayouts/slideLayout2.xml" Type="http://schemas.openxmlformats.org/officeDocument/2006/relationships/slideLayout"/></Relationships>
</file>

<file path=ppt/slides/_rels/slide2.xml.rels><?xml version="1.0" encoding="UTF-8" standalone="yes"?><Relationships xmlns="http://schemas.openxmlformats.org/package/2006/relationships"><Relationship Id="rId2" Target="../media/image5.png" Type="http://schemas.openxmlformats.org/officeDocument/2006/relationships/image"/><Relationship Id="rId1" Target="../slideLayouts/slideLayout2.xml" Type="http://schemas.openxmlformats.org/officeDocument/2006/relationships/slideLayout"/></Relationships>
</file>

<file path=ppt/slides/_rels/slide20.xml.rels><?xml version="1.0" encoding="UTF-8" standalone="yes"?><Relationships xmlns="http://schemas.openxmlformats.org/package/2006/relationships"><Relationship Id="rId2" Target="../media/image40.png" Type="http://schemas.openxmlformats.org/officeDocument/2006/relationships/image"/><Relationship Id="rId1" Target="../slideLayouts/slideLayout2.xml" Type="http://schemas.openxmlformats.org/officeDocument/2006/relationships/slideLayout"/></Relationships>
</file>

<file path=ppt/slides/_rels/slide21.xml.rels><?xml version="1.0" encoding="UTF-8" standalone="yes"?><Relationships xmlns="http://schemas.openxmlformats.org/package/2006/relationships"><Relationship Id="rId2" Target="../media/image41.png" Type="http://schemas.openxmlformats.org/officeDocument/2006/relationships/image"/><Relationship Id="rId1" Target="../slideLayouts/slideLayout2.xml" Type="http://schemas.openxmlformats.org/officeDocument/2006/relationships/slideLayout"/></Relationships>
</file>

<file path=ppt/slides/_rels/slide22.xml.rels><?xml version="1.0" encoding="UTF-8" standalone="yes"?><Relationships xmlns="http://schemas.openxmlformats.org/package/2006/relationships"><Relationship Id="rId4" Target="../media/image42.png" Type="http://schemas.openxmlformats.org/officeDocument/2006/relationships/image"/><Relationship Id="rId3" Target="../media/media1.mp4" Type="http://schemas.microsoft.com/office/2007/relationships/media"/><Relationship Id="rId2" Target="../media/media1.mp4" Type="http://schemas.openxmlformats.org/officeDocument/2006/relationships/video"/><Relationship Id="rId1" Target="../slideLayouts/slideLayout2.xml" Type="http://schemas.openxmlformats.org/officeDocument/2006/relationships/slideLayout"/></Relationships>
</file>

<file path=ppt/slides/_rels/slide23.xml.rels><?xml version="1.0" encoding="UTF-8" standalone="yes"?><Relationships xmlns="http://schemas.openxmlformats.org/package/2006/relationships"><Relationship Id="rId2" Target="../media/image43.png" Type="http://schemas.openxmlformats.org/officeDocument/2006/relationships/image"/><Relationship Id="rId1" Target="../slideLayouts/slideLayout1.xml" Type="http://schemas.openxmlformats.org/officeDocument/2006/relationships/slideLayout"/></Relationships>
</file>

<file path=ppt/slides/_rels/slide24.xml.rels><?xml version="1.0" encoding="UTF-8" standalone="yes"?><Relationships xmlns="http://schemas.openxmlformats.org/package/2006/relationships"><Relationship Id="rId4" Target="../media/image46.jpg" Type="http://schemas.openxmlformats.org/officeDocument/2006/relationships/image"/><Relationship Id="rId3" Target="../media/image45.png" Type="http://schemas.openxmlformats.org/officeDocument/2006/relationships/image"/><Relationship Id="rId2" Target="../media/image44.png" Type="http://schemas.openxmlformats.org/officeDocument/2006/relationships/image"/><Relationship Id="rId1" Target="../slideLayouts/slideLayout2.xml" Type="http://schemas.openxmlformats.org/officeDocument/2006/relationships/slideLayout"/></Relationships>
</file>

<file path=ppt/slides/_rels/slide25.xml.rels><?xml version="1.0" encoding="UTF-8" standalone="yes"?><Relationships xmlns="http://schemas.openxmlformats.org/package/2006/relationships"><Relationship Id="rId3" Target="../media/image47.png" Type="http://schemas.openxmlformats.org/officeDocument/2006/relationships/image"/><Relationship Id="rId2" Target="../notesSlides/notesSlide3.xml" Type="http://schemas.openxmlformats.org/officeDocument/2006/relationships/notesSlide"/><Relationship Id="rId1" Target="../slideLayouts/slideLayout2.xml" Type="http://schemas.openxmlformats.org/officeDocument/2006/relationships/slideLayout"/></Relationships>
</file>

<file path=ppt/slides/_rels/slide26.xml.rels><?xml version="1.0" encoding="UTF-8" standalone="yes"?><Relationships xmlns="http://schemas.openxmlformats.org/package/2006/relationships"><Relationship Id="rId3" Target="../media/image48.png" Type="http://schemas.openxmlformats.org/officeDocument/2006/relationships/image"/><Relationship Id="rId2" Target="../notesSlides/notesSlide4.xml" Type="http://schemas.openxmlformats.org/officeDocument/2006/relationships/notesSlide"/><Relationship Id="rId1" Target="../slideLayouts/slideLayout2.xml" Type="http://schemas.openxmlformats.org/officeDocument/2006/relationships/slideLayout"/></Relationships>
</file>

<file path=ppt/slides/_rels/slide27.xml.rels><?xml version="1.0" encoding="UTF-8" standalone="yes"?><Relationships xmlns="http://schemas.openxmlformats.org/package/2006/relationships"><Relationship Id="rId3" Target="../media/image49.png" Type="http://schemas.openxmlformats.org/officeDocument/2006/relationships/image"/><Relationship Id="rId2" Target="../notesSlides/notesSlide5.xml" Type="http://schemas.openxmlformats.org/officeDocument/2006/relationships/notesSlide"/><Relationship Id="rId1" Target="../slideLayouts/slideLayout2.xml" Type="http://schemas.openxmlformats.org/officeDocument/2006/relationships/slideLayout"/></Relationships>
</file>

<file path=ppt/slides/_rels/slide28.xml.rels><?xml version="1.0" encoding="UTF-8" standalone="yes"?><Relationships xmlns="http://schemas.openxmlformats.org/package/2006/relationships"><Relationship Id="rId2" Target="../notesSlides/notesSlide6.xml" Type="http://schemas.openxmlformats.org/officeDocument/2006/relationships/notesSlide"/><Relationship Id="rId1" Target="../slideLayouts/slideLayout2.xml" Type="http://schemas.openxmlformats.org/officeDocument/2006/relationships/slideLayout"/></Relationships>
</file>

<file path=ppt/slides/_rels/slide29.xml.rels><?xml version="1.0" encoding="UTF-8" standalone="yes"?><Relationships xmlns="http://schemas.openxmlformats.org/package/2006/relationships"><Relationship Id="rId2" Target="../notesSlides/notesSlide7.xml" Type="http://schemas.openxmlformats.org/officeDocument/2006/relationships/notesSlide"/><Relationship Id="rId1" Target="../slideLayouts/slideLayout2.xml" Type="http://schemas.openxmlformats.org/officeDocument/2006/relationships/slideLayout"/></Relationships>
</file>

<file path=ppt/slides/_rels/slide3.xml.rels><?xml version="1.0" encoding="UTF-8" standalone="yes"?><Relationships xmlns="http://schemas.openxmlformats.org/package/2006/relationships"><Relationship Id="rId2" Target="../media/image6.png" Type="http://schemas.openxmlformats.org/officeDocument/2006/relationships/image"/><Relationship Id="rId1" Target="../slideLayouts/slideLayout1.xml" Type="http://schemas.openxmlformats.org/officeDocument/2006/relationships/slideLayout"/></Relationships>
</file>

<file path=ppt/slides/_rels/slide30.xml.rels><?xml version="1.0" encoding="UTF-8" standalone="yes"?><Relationships xmlns="http://schemas.openxmlformats.org/package/2006/relationships"><Relationship Id="rId4" Target="../media/image51.png" Type="http://schemas.openxmlformats.org/officeDocument/2006/relationships/image"/><Relationship Id="rId3" Target="../media/image50.png" Type="http://schemas.openxmlformats.org/officeDocument/2006/relationships/image"/><Relationship Id="rId2" Target="../notesSlides/notesSlide8.xml" Type="http://schemas.openxmlformats.org/officeDocument/2006/relationships/notesSlide"/><Relationship Id="rId1" Target="../slideLayouts/slideLayout2.xml" Type="http://schemas.openxmlformats.org/officeDocument/2006/relationships/slideLayout"/></Relationships>
</file>

<file path=ppt/slides/_rels/slide31.xml.rels><?xml version="1.0" encoding="UTF-8" standalone="yes"?><Relationships xmlns="http://schemas.openxmlformats.org/package/2006/relationships"><Relationship Id="rId3" Target="../media/image52.png" Type="http://schemas.openxmlformats.org/officeDocument/2006/relationships/image"/><Relationship Id="rId2" Target="../notesSlides/notesSlide9.xml" Type="http://schemas.openxmlformats.org/officeDocument/2006/relationships/notesSlide"/><Relationship Id="rId1" Target="../slideLayouts/slideLayout2.xml" Type="http://schemas.openxmlformats.org/officeDocument/2006/relationships/slideLayout"/></Relationships>
</file>

<file path=ppt/slides/_rels/slide32.xml.rels><?xml version="1.0" encoding="UTF-8" standalone="yes"?><Relationships xmlns="http://schemas.openxmlformats.org/package/2006/relationships"><Relationship Id="rId3" Target="../media/image53.png" Type="http://schemas.openxmlformats.org/officeDocument/2006/relationships/image"/><Relationship Id="rId2" Target="../notesSlides/notesSlide10.xml" Type="http://schemas.openxmlformats.org/officeDocument/2006/relationships/notesSlide"/><Relationship Id="rId1" Target="../slideLayouts/slideLayout4.xml" Type="http://schemas.openxmlformats.org/officeDocument/2006/relationships/slideLayout"/></Relationships>
</file>

<file path=ppt/slides/_rels/slide33.xml.rels><?xml version="1.0" encoding="UTF-8" standalone="yes"?><Relationships xmlns="http://schemas.openxmlformats.org/package/2006/relationships"><Relationship Id="rId2" Target="../notesSlides/notesSlide11.xml" Type="http://schemas.openxmlformats.org/officeDocument/2006/relationships/notesSlide"/><Relationship Id="rId1" Target="../slideLayouts/slideLayout2.xml" Type="http://schemas.openxmlformats.org/officeDocument/2006/relationships/slideLayout"/></Relationships>
</file>

<file path=ppt/slides/_rels/slide34.xml.rels><?xml version="1.0" encoding="UTF-8" standalone="yes"?><Relationships xmlns="http://schemas.openxmlformats.org/package/2006/relationships"><Relationship Id="rId2" Target="../media/image54.png" Type="http://schemas.openxmlformats.org/officeDocument/2006/relationships/image"/><Relationship Id="rId1" Target="../slideLayouts/slideLayout2.xml" Type="http://schemas.openxmlformats.org/officeDocument/2006/relationships/slideLayout"/></Relationships>
</file>

<file path=ppt/slides/_rels/slide35.xml.rels><?xml version="1.0" encoding="UTF-8" standalone="yes"?><Relationships xmlns="http://schemas.openxmlformats.org/package/2006/relationships"><Relationship Id="rId3" Target="../media/image55.png" Type="http://schemas.openxmlformats.org/officeDocument/2006/relationships/image"/><Relationship Id="rId2" Target="../notesSlides/notesSlide12.xml" Type="http://schemas.openxmlformats.org/officeDocument/2006/relationships/notesSlide"/><Relationship Id="rId1" Target="../slideLayouts/slideLayout2.xml" Type="http://schemas.openxmlformats.org/officeDocument/2006/relationships/slideLayout"/></Relationships>
</file>

<file path=ppt/slides/_rels/slide36.xml.rels><?xml version="1.0" encoding="UTF-8" standalone="yes"?><Relationships xmlns="http://schemas.openxmlformats.org/package/2006/relationships"><Relationship Id="rId2" Target="../media/image56.png" Type="http://schemas.openxmlformats.org/officeDocument/2006/relationships/image"/><Relationship Id="rId1" Target="../slideLayouts/slideLayout2.xml" Type="http://schemas.openxmlformats.org/officeDocument/2006/relationships/slideLayout"/></Relationships>
</file>

<file path=ppt/slides/_rels/slide37.xml.rels><?xml version="1.0" encoding="UTF-8" standalone="yes"?><Relationships xmlns="http://schemas.openxmlformats.org/package/2006/relationships"><Relationship Id="rId2" Target="../media/image1.png" Type="http://schemas.openxmlformats.org/officeDocument/2006/relationships/image"/><Relationship Id="rId1" Target="../slideLayouts/slideLayout1.xml" Type="http://schemas.openxmlformats.org/officeDocument/2006/relationships/slideLayout"/></Relationships>
</file>

<file path=ppt/slides/_rels/slide4.xml.rels><?xml version="1.0" encoding="UTF-8" standalone="yes"?><Relationships xmlns="http://schemas.openxmlformats.org/package/2006/relationships"><Relationship Id="rId2" Target="../media/image6.png" Type="http://schemas.openxmlformats.org/officeDocument/2006/relationships/image"/><Relationship Id="rId1" Target="../slideLayouts/slideLayout1.xml" Type="http://schemas.openxmlformats.org/officeDocument/2006/relationships/slideLayout"/></Relationships>
</file>

<file path=ppt/slides/_rels/slide5.xml.rels><?xml version="1.0" encoding="UTF-8" standalone="yes"?><Relationships xmlns="http://schemas.openxmlformats.org/package/2006/relationships"><Relationship Id="rId2" Target="../media/image7.gif" Type="http://schemas.openxmlformats.org/officeDocument/2006/relationships/image"/><Relationship Id="rId1" Target="../slideLayouts/slideLayout2.xml" Type="http://schemas.openxmlformats.org/officeDocument/2006/relationships/slideLayout"/></Relationships>
</file>

<file path=ppt/slides/_rels/slide6.xml.rels><?xml version="1.0" encoding="UTF-8" standalone="yes"?><Relationships xmlns="http://schemas.openxmlformats.org/package/2006/relationships"><Relationship Id="rId2" Target="../media/image8.png" Type="http://schemas.openxmlformats.org/officeDocument/2006/relationships/image"/><Relationship Id="rId1" Target="../slideLayouts/slideLayout2.xml" Type="http://schemas.openxmlformats.org/officeDocument/2006/relationships/slideLayout"/></Relationships>
</file>

<file path=ppt/slides/_rels/slide7.xml.rels><?xml version="1.0" encoding="UTF-8" standalone="yes"?><Relationships xmlns="http://schemas.openxmlformats.org/package/2006/relationships"><Relationship Id="rId2" Target="../media/image9.jpg" Type="http://schemas.openxmlformats.org/officeDocument/2006/relationships/image"/><Relationship Id="rId1" Target="../slideLayouts/slideLayout2.xml" Type="http://schemas.openxmlformats.org/officeDocument/2006/relationships/slideLayout"/></Relationships>
</file>

<file path=ppt/slides/_rels/slide8.xml.rels><?xml version="1.0" encoding="UTF-8" standalone="yes"?><Relationships xmlns="http://schemas.openxmlformats.org/package/2006/relationships"><Relationship Id="rId5" Target="../media/image12.png" Type="http://schemas.openxmlformats.org/officeDocument/2006/relationships/image"/><Relationship Id="rId4" Target="../media/image11.PNG" Type="http://schemas.openxmlformats.org/officeDocument/2006/relationships/image"/><Relationship Id="rId3" Target="../media/image10.png" Type="http://schemas.openxmlformats.org/officeDocument/2006/relationships/image"/><Relationship Id="rId2" Target="../notesSlides/notesSlide1.xml" Type="http://schemas.openxmlformats.org/officeDocument/2006/relationships/notesSlide"/><Relationship Id="rId1" Target="../slideLayouts/slideLayout2.xml" Type="http://schemas.openxmlformats.org/officeDocument/2006/relationships/slideLayout"/></Relationships>
</file>

<file path=ppt/slides/_rels/slide9.xml.rels><?xml version="1.0" encoding="UTF-8" standalone="yes"?><Relationships xmlns="http://schemas.openxmlformats.org/package/2006/relationships"><Relationship Id="rId4" Target="../media/image15.png" Type="http://schemas.openxmlformats.org/officeDocument/2006/relationships/image"/><Relationship Id="rId3" Target="../media/image14.PNG" Type="http://schemas.openxmlformats.org/officeDocument/2006/relationships/image"/><Relationship Id="rId2" Target="../media/image13.JPG" Type="http://schemas.openxmlformats.org/officeDocument/2006/relationships/image"/><Relationship Id="rId1" Target="../slideLayouts/slideLayout2.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028667"/>
            <a:ext cx="12192000" cy="2387600"/>
          </a:xfrm>
        </p:spPr>
        <p:txBody>
          <a:bodyPr numCol="1">
            <a:normAutofit/>
          </a:bodyPr>
          <a:lstStyle/>
          <a:p>
            <a:r>
              <a:rPr dirty="0" lang="en-US" sz="5400"/>
              <a:t>Flood &amp; Hurricane Preparedness</a:t>
            </a:r>
            <a:br>
              <a:rPr dirty="0" lang="en-US" sz="5400"/>
            </a:br>
            <a:r>
              <a:rPr dirty="0" lang="en-US" sz="3200">
                <a:solidFill>
                  <a:schemeClr val="bg1"/>
                </a:solidFill>
                <a:effectLst/>
              </a:rPr>
              <a:t>Texas Gulf Coast Maintenance &amp; Operations Meeting </a:t>
            </a:r>
            <a:br>
              <a:rPr dirty="0" lang="en-US" sz="3200">
                <a:solidFill>
                  <a:schemeClr val="bg1"/>
                </a:solidFill>
                <a:effectLst/>
              </a:rPr>
            </a:br>
            <a:r>
              <a:rPr dirty="0" lang="en-US" sz="3200">
                <a:solidFill>
                  <a:schemeClr val="bg1"/>
                </a:solidFill>
                <a:effectLst/>
              </a:rPr>
              <a:t>April 13, 2017</a:t>
            </a:r>
            <a:endParaRPr dirty="0" lang="en-US" sz="5400">
              <a:solidFill>
                <a:schemeClr val="bg1"/>
              </a:solidFill>
            </a:endParaRPr>
          </a:p>
        </p:txBody>
      </p:sp>
      <p:sp>
        <p:nvSpPr>
          <p:cNvPr id="3" name="Subtitle 2"/>
          <p:cNvSpPr>
            <a:spLocks noGrp="1"/>
          </p:cNvSpPr>
          <p:nvPr>
            <p:ph idx="1" type="subTitle"/>
          </p:nvPr>
        </p:nvSpPr>
        <p:spPr>
          <a:xfrm>
            <a:off x="1162050" y="5848350"/>
            <a:ext cx="11029950" cy="1028700"/>
          </a:xfrm>
        </p:spPr>
        <p:txBody>
          <a:bodyPr numCol="1">
            <a:normAutofit/>
          </a:bodyPr>
          <a:lstStyle/>
          <a:p>
            <a:pPr algn="l">
              <a:spcBef>
                <a:spcPts val="0"/>
              </a:spcBef>
            </a:pPr>
            <a:r>
              <a:rPr dirty="0" lang="en-US" sz="2800">
                <a:solidFill>
                  <a:schemeClr val="bg1"/>
                </a:solidFill>
              </a:rPr>
              <a:t>Melissa Huffman, Meteorologist</a:t>
            </a:r>
          </a:p>
          <a:p>
            <a:pPr algn="l">
              <a:spcBef>
                <a:spcPts val="0"/>
              </a:spcBef>
            </a:pPr>
            <a:r>
              <a:rPr dirty="0" lang="en-US" sz="2800">
                <a:solidFill>
                  <a:schemeClr val="bg1"/>
                </a:solidFill>
              </a:rPr>
              <a:t>National Weather Service – Houston/Galveston, TX</a:t>
            </a:r>
          </a:p>
        </p:txBody>
      </p:sp>
      <p:pic>
        <p:nvPicPr>
          <p:cNvPr id="4" name="Picture 3"/>
          <p:cNvPicPr>
            <a:picLocks noChangeAspect="1"/>
          </p:cNvPicPr>
          <p:nvPr/>
        </p:nvPicPr>
        <p:blipFill>
          <a:blip cstate="print" r:embed="rId2">
            <a:extLst>
              <a:ext uri="{28A0092B-C50C-407E-A947-70E740481C1C}">
                <a14:useLocalDpi xmlns:a14="http://schemas.microsoft.com/office/drawing/2010/main" val="0"/>
              </a:ext>
            </a:extLst>
          </a:blip>
          <a:stretch>
            <a:fillRect/>
          </a:stretch>
        </p:blipFill>
        <p:spPr>
          <a:xfrm>
            <a:off x="112600" y="5760668"/>
            <a:ext cx="1049450" cy="990601"/>
          </a:xfrm>
          <a:prstGeom prst="rect">
            <a:avLst/>
          </a:prstGeom>
        </p:spPr>
      </p:pic>
      <p:pic>
        <p:nvPicPr>
          <p:cNvPr descr="http://www.noaanews.noaa.gov/stories2009/images/ikeneartexas.jpg" id="1026" name="Picture 2"/>
          <p:cNvPicPr>
            <a:picLocks noChangeArrowheads="1" noChangeAspect="1"/>
          </p:cNvPicPr>
          <p:nvPr/>
        </p:nvPicPr>
        <p:blipFill rotWithShape="1">
          <a:blip r:embed="rId3">
            <a:extLst>
              <a:ext uri="{28A0092B-C50C-407E-A947-70E740481C1C}">
                <a14:useLocalDpi xmlns:a14="http://schemas.microsoft.com/office/drawing/2010/main" val="0"/>
              </a:ext>
            </a:extLst>
          </a:blip>
          <a:srcRect l="20601"/>
          <a:stretch/>
        </p:blipFill>
        <p:spPr>
          <a:xfrm>
            <a:off x="526094" y="128842"/>
            <a:ext cx="3693091" cy="3488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21604"/>
          <a:stretch/>
        </p:blipFill>
        <p:spPr>
          <a:xfrm>
            <a:off x="4473684" y="128842"/>
            <a:ext cx="3482236" cy="3491515"/>
          </a:xfrm>
          <a:prstGeom prst="rect">
            <a:avLst/>
          </a:prstGeom>
        </p:spPr>
      </p:pic>
      <p:pic>
        <p:nvPicPr>
          <p:cNvPr descr="https://upload.wikimedia.org/wikipedia/commons/5/5b/Hurricane_Evacuation_Route.jpg" id="1028" name="Picture 4"/>
          <p:cNvPicPr>
            <a:picLocks noChangeArrowheads="1" noChangeAspect="1"/>
          </p:cNvPicPr>
          <p:nvPr/>
        </p:nvPicPr>
        <p:blipFill rotWithShape="1">
          <a:blip r:embed="rId5">
            <a:extLst>
              <a:ext uri="{28A0092B-C50C-407E-A947-70E740481C1C}">
                <a14:useLocalDpi xmlns:a14="http://schemas.microsoft.com/office/drawing/2010/main" val="0"/>
              </a:ext>
            </a:extLst>
          </a:blip>
          <a:srcRect l="17306" r="10501" t="8639"/>
          <a:stretch/>
        </p:blipFill>
        <p:spPr>
          <a:xfrm>
            <a:off x="8210419" y="128842"/>
            <a:ext cx="3693483" cy="3505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826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dirty="0" lang="en-US"/>
              <a:t>Flash Flood Warning</a:t>
            </a:r>
          </a:p>
        </p:txBody>
      </p:sp>
      <p:pic>
        <p:nvPicPr>
          <p:cNvPr id="4" name="Content Placeholder 3"/>
          <p:cNvPicPr>
            <a:picLocks noChangeAspect="1" noGrp="1"/>
          </p:cNvPicPr>
          <p:nvPr>
            <p:ph idx="1"/>
          </p:nvPr>
        </p:nvPicPr>
        <p:blipFill rotWithShape="1">
          <a:blip r:embed="rId3">
            <a:extLst>
              <a:ext uri="{28A0092B-C50C-407E-A947-70E740481C1C}">
                <a14:useLocalDpi xmlns:a14="http://schemas.microsoft.com/office/drawing/2010/main" val="0"/>
              </a:ext>
            </a:extLst>
          </a:blip>
          <a:srcRect b="9532"/>
          <a:stretch/>
        </p:blipFill>
        <p:spPr>
          <a:xfrm>
            <a:off x="5744340" y="746717"/>
            <a:ext cx="6447660" cy="6111283"/>
          </a:xfrm>
        </p:spPr>
      </p:pic>
      <p:pic>
        <p:nvPicPr>
          <p:cNvPr id="6" name="Content Placeholder 5"/>
          <p:cNvPicPr>
            <a:picLocks noChangeAspect="1" noGrp="1"/>
          </p:cNvPicPr>
          <p:nvPr>
            <p:ph idx="2147483647" sz="half"/>
          </p:nvPr>
        </p:nvPicPr>
        <p:blipFill>
          <a:blip r:embed="rId4">
            <a:extLst>
              <a:ext uri="{28A0092B-C50C-407E-A947-70E740481C1C}">
                <a14:useLocalDpi xmlns:a14="http://schemas.microsoft.com/office/drawing/2010/main" val="0"/>
              </a:ext>
            </a:extLst>
          </a:blip>
          <a:stretch>
            <a:fillRect/>
          </a:stretch>
        </p:blipFill>
        <p:spPr>
          <a:xfrm>
            <a:off x="0" y="1066800"/>
            <a:ext cx="5719763" cy="5797550"/>
          </a:xfrm>
        </p:spPr>
      </p:pic>
      <p:sp>
        <p:nvSpPr>
          <p:cNvPr id="13" name="Rectangle 12"/>
          <p:cNvSpPr/>
          <p:nvPr/>
        </p:nvSpPr>
        <p:spPr>
          <a:xfrm>
            <a:off x="-24577" y="2046840"/>
            <a:ext cx="5711369" cy="1411943"/>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4" name="Rectangle 13"/>
          <p:cNvSpPr/>
          <p:nvPr/>
        </p:nvSpPr>
        <p:spPr>
          <a:xfrm>
            <a:off x="-15764" y="3505202"/>
            <a:ext cx="5711369" cy="212621"/>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5" name="TextBox 14"/>
          <p:cNvSpPr txBox="1"/>
          <p:nvPr/>
        </p:nvSpPr>
        <p:spPr>
          <a:xfrm>
            <a:off x="5733628" y="3393919"/>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When?</a:t>
            </a:r>
          </a:p>
        </p:txBody>
      </p:sp>
      <p:sp>
        <p:nvSpPr>
          <p:cNvPr id="16" name="TextBox 15"/>
          <p:cNvSpPr txBox="1"/>
          <p:nvPr/>
        </p:nvSpPr>
        <p:spPr>
          <a:xfrm>
            <a:off x="5695605" y="2321491"/>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Where?</a:t>
            </a:r>
          </a:p>
        </p:txBody>
      </p:sp>
      <p:sp>
        <p:nvSpPr>
          <p:cNvPr id="17" name="Rectangle 16"/>
          <p:cNvSpPr/>
          <p:nvPr/>
        </p:nvSpPr>
        <p:spPr>
          <a:xfrm>
            <a:off x="15082" y="3733801"/>
            <a:ext cx="5671711" cy="890259"/>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8" name="TextBox 17"/>
          <p:cNvSpPr txBox="1"/>
          <p:nvPr/>
        </p:nvSpPr>
        <p:spPr>
          <a:xfrm>
            <a:off x="5733628" y="4100839"/>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What?</a:t>
            </a:r>
          </a:p>
        </p:txBody>
      </p:sp>
      <p:sp>
        <p:nvSpPr>
          <p:cNvPr id="19" name="TextBox 18"/>
          <p:cNvSpPr txBox="1"/>
          <p:nvPr/>
        </p:nvSpPr>
        <p:spPr>
          <a:xfrm>
            <a:off x="8956154" y="3550872"/>
            <a:ext cx="1925624"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Houston</a:t>
            </a:r>
          </a:p>
        </p:txBody>
      </p:sp>
      <p:sp>
        <p:nvSpPr>
          <p:cNvPr id="20" name="TextBox 19"/>
          <p:cNvSpPr txBox="1"/>
          <p:nvPr/>
        </p:nvSpPr>
        <p:spPr>
          <a:xfrm>
            <a:off x="7018478" y="2919743"/>
            <a:ext cx="2235408"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Brenham</a:t>
            </a:r>
          </a:p>
        </p:txBody>
      </p:sp>
      <p:sp>
        <p:nvSpPr>
          <p:cNvPr id="21" name="TextBox 20"/>
          <p:cNvSpPr txBox="1"/>
          <p:nvPr/>
        </p:nvSpPr>
        <p:spPr>
          <a:xfrm>
            <a:off x="8852235" y="1099376"/>
            <a:ext cx="1925624"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Crockett</a:t>
            </a:r>
          </a:p>
        </p:txBody>
      </p:sp>
      <p:sp>
        <p:nvSpPr>
          <p:cNvPr id="22" name="TextBox 21"/>
          <p:cNvSpPr txBox="1"/>
          <p:nvPr/>
        </p:nvSpPr>
        <p:spPr>
          <a:xfrm>
            <a:off x="8553625" y="2102941"/>
            <a:ext cx="2328153"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Huntsville</a:t>
            </a:r>
          </a:p>
        </p:txBody>
      </p:sp>
      <p:sp>
        <p:nvSpPr>
          <p:cNvPr id="23" name="TextBox 22"/>
          <p:cNvSpPr txBox="1"/>
          <p:nvPr/>
        </p:nvSpPr>
        <p:spPr>
          <a:xfrm>
            <a:off x="9893000" y="2900289"/>
            <a:ext cx="2328153"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Cleveland</a:t>
            </a:r>
          </a:p>
        </p:txBody>
      </p:sp>
    </p:spTree>
    <p:extLst>
      <p:ext uri="{BB962C8B-B14F-4D97-AF65-F5344CB8AC3E}">
        <p14:creationId xmlns:p14="http://schemas.microsoft.com/office/powerpoint/2010/main" val="324324890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par>
                                <p:cTn fill="hold" id="7" nodeType="withEffect" presetClass="entr" presetID="1" presetSubtype="0">
                                  <p:stCondLst>
                                    <p:cond delay="0"/>
                                  </p:stCondLst>
                                  <p:childTnLst>
                                    <p:set>
                                      <p:cBhvr>
                                        <p:cTn dur="1" fill="hold" id="8">
                                          <p:stCondLst>
                                            <p:cond delay="0"/>
                                          </p:stCondLst>
                                        </p:cTn>
                                        <p:tgtEl>
                                          <p:spTgt spid="4"/>
                                        </p:tgtEl>
                                        <p:attrNameLst>
                                          <p:attrName>style.visibility</p:attrName>
                                        </p:attrNameLst>
                                      </p:cBhvr>
                                      <p:to>
                                        <p:strVal val="visible"/>
                                      </p:to>
                                    </p:set>
                                  </p:childTnLst>
                                </p:cTn>
                              </p:par>
                              <p:par>
                                <p:cTn fill="hold" grpId="0" id="9" nodeType="withEffect" presetClass="entr" presetID="1" presetSubtype="0">
                                  <p:stCondLst>
                                    <p:cond delay="0"/>
                                  </p:stCondLst>
                                  <p:childTnLst>
                                    <p:set>
                                      <p:cBhvr>
                                        <p:cTn dur="1" fill="hold" id="10">
                                          <p:stCondLst>
                                            <p:cond delay="0"/>
                                          </p:stCondLst>
                                        </p:cTn>
                                        <p:tgtEl>
                                          <p:spTgt spid="20"/>
                                        </p:tgtEl>
                                        <p:attrNameLst>
                                          <p:attrName>style.visibility</p:attrName>
                                        </p:attrNameLst>
                                      </p:cBhvr>
                                      <p:to>
                                        <p:strVal val="visible"/>
                                      </p:to>
                                    </p:set>
                                  </p:childTnLst>
                                </p:cTn>
                              </p:par>
                              <p:par>
                                <p:cTn fill="hold" grpId="0" id="11" nodeType="withEffect" presetClass="entr" presetID="1" presetSubtype="0">
                                  <p:stCondLst>
                                    <p:cond delay="0"/>
                                  </p:stCondLst>
                                  <p:childTnLst>
                                    <p:set>
                                      <p:cBhvr>
                                        <p:cTn dur="1" fill="hold" id="12">
                                          <p:stCondLst>
                                            <p:cond delay="0"/>
                                          </p:stCondLst>
                                        </p:cTn>
                                        <p:tgtEl>
                                          <p:spTgt spid="22"/>
                                        </p:tgtEl>
                                        <p:attrNameLst>
                                          <p:attrName>style.visibility</p:attrName>
                                        </p:attrNameLst>
                                      </p:cBhvr>
                                      <p:to>
                                        <p:strVal val="visible"/>
                                      </p:to>
                                    </p:set>
                                  </p:childTnLst>
                                </p:cTn>
                              </p:par>
                              <p:par>
                                <p:cTn fill="hold" grpId="0" id="13" nodeType="withEffect" presetClass="entr" presetID="1" presetSubtype="0">
                                  <p:stCondLst>
                                    <p:cond delay="0"/>
                                  </p:stCondLst>
                                  <p:childTnLst>
                                    <p:set>
                                      <p:cBhvr>
                                        <p:cTn dur="1" fill="hold" id="14">
                                          <p:stCondLst>
                                            <p:cond delay="0"/>
                                          </p:stCondLst>
                                        </p:cTn>
                                        <p:tgtEl>
                                          <p:spTgt spid="21"/>
                                        </p:tgtEl>
                                        <p:attrNameLst>
                                          <p:attrName>style.visibility</p:attrName>
                                        </p:attrNameLst>
                                      </p:cBhvr>
                                      <p:to>
                                        <p:strVal val="visible"/>
                                      </p:to>
                                    </p:set>
                                  </p:childTnLst>
                                </p:cTn>
                              </p:par>
                              <p:par>
                                <p:cTn fill="hold" grpId="0" id="15" nodeType="withEffect" presetClass="entr" presetID="1" presetSubtype="0">
                                  <p:stCondLst>
                                    <p:cond delay="0"/>
                                  </p:stCondLst>
                                  <p:childTnLst>
                                    <p:set>
                                      <p:cBhvr>
                                        <p:cTn dur="1" fill="hold" id="16">
                                          <p:stCondLst>
                                            <p:cond delay="0"/>
                                          </p:stCondLst>
                                        </p:cTn>
                                        <p:tgtEl>
                                          <p:spTgt spid="23"/>
                                        </p:tgtEl>
                                        <p:attrNameLst>
                                          <p:attrName>style.visibility</p:attrName>
                                        </p:attrNameLst>
                                      </p:cBhvr>
                                      <p:to>
                                        <p:strVal val="visible"/>
                                      </p:to>
                                    </p:set>
                                  </p:childTnLst>
                                </p:cTn>
                              </p:par>
                              <p:par>
                                <p:cTn fill="hold" grpId="0" id="17" nodeType="withEffect" presetClass="entr" presetID="1" presetSubtype="0">
                                  <p:stCondLst>
                                    <p:cond delay="0"/>
                                  </p:stCondLst>
                                  <p:childTnLst>
                                    <p:set>
                                      <p:cBhvr>
                                        <p:cTn dur="1" fill="hold" id="18">
                                          <p:stCondLst>
                                            <p:cond delay="0"/>
                                          </p:stCondLst>
                                        </p:cTn>
                                        <p:tgtEl>
                                          <p:spTgt spid="19"/>
                                        </p:tgtEl>
                                        <p:attrNameLst>
                                          <p:attrName>style.visibility</p:attrName>
                                        </p:attrNameLst>
                                      </p:cBhvr>
                                      <p:to>
                                        <p:strVal val="visible"/>
                                      </p:to>
                                    </p:se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1" presetSubtype="0">
                                  <p:stCondLst>
                                    <p:cond delay="0"/>
                                  </p:stCondLst>
                                  <p:childTnLst>
                                    <p:set>
                                      <p:cBhvr>
                                        <p:cTn dur="1" fill="hold" id="22">
                                          <p:stCondLst>
                                            <p:cond delay="0"/>
                                          </p:stCondLst>
                                        </p:cTn>
                                        <p:tgtEl>
                                          <p:spTgt spid="13"/>
                                        </p:tgtEl>
                                        <p:attrNameLst>
                                          <p:attrName>style.visibility</p:attrName>
                                        </p:attrNameLst>
                                      </p:cBhvr>
                                      <p:to>
                                        <p:strVal val="visible"/>
                                      </p:to>
                                    </p:set>
                                  </p:childTnLst>
                                </p:cTn>
                              </p:par>
                              <p:par>
                                <p:cTn fill="hold" grpId="0" id="23" nodeType="withEffect" presetClass="entr" presetID="1" presetSubtype="0">
                                  <p:stCondLst>
                                    <p:cond delay="0"/>
                                  </p:stCondLst>
                                  <p:childTnLst>
                                    <p:set>
                                      <p:cBhvr>
                                        <p:cTn dur="1" fill="hold" id="24">
                                          <p:stCondLst>
                                            <p:cond delay="0"/>
                                          </p:stCondLst>
                                        </p:cTn>
                                        <p:tgtEl>
                                          <p:spTgt spid="16"/>
                                        </p:tgtEl>
                                        <p:attrNameLst>
                                          <p:attrName>style.visibility</p:attrName>
                                        </p:attrNameLst>
                                      </p:cBhvr>
                                      <p:to>
                                        <p:strVal val="visible"/>
                                      </p:to>
                                    </p:set>
                                  </p:childTnLst>
                                </p:cTn>
                              </p:par>
                            </p:childTnLst>
                          </p:cTn>
                        </p:par>
                      </p:childTnLst>
                    </p:cTn>
                  </p:par>
                  <p:par>
                    <p:cTn fill="hold" id="25">
                      <p:stCondLst>
                        <p:cond delay="indefinite"/>
                      </p:stCondLst>
                      <p:childTnLst>
                        <p:par>
                          <p:cTn fill="hold" id="26">
                            <p:stCondLst>
                              <p:cond delay="0"/>
                            </p:stCondLst>
                            <p:childTnLst>
                              <p:par>
                                <p:cTn fill="hold" grpId="0" id="27" nodeType="clickEffect" presetClass="entr" presetID="1" presetSubtype="0">
                                  <p:stCondLst>
                                    <p:cond delay="0"/>
                                  </p:stCondLst>
                                  <p:childTnLst>
                                    <p:set>
                                      <p:cBhvr>
                                        <p:cTn dur="1" fill="hold" id="28">
                                          <p:stCondLst>
                                            <p:cond delay="0"/>
                                          </p:stCondLst>
                                        </p:cTn>
                                        <p:tgtEl>
                                          <p:spTgt spid="14"/>
                                        </p:tgtEl>
                                        <p:attrNameLst>
                                          <p:attrName>style.visibility</p:attrName>
                                        </p:attrNameLst>
                                      </p:cBhvr>
                                      <p:to>
                                        <p:strVal val="visible"/>
                                      </p:to>
                                    </p:set>
                                  </p:childTnLst>
                                </p:cTn>
                              </p:par>
                              <p:par>
                                <p:cTn fill="hold" grpId="0" id="29" nodeType="withEffect" presetClass="entr" presetID="1" presetSubtype="0">
                                  <p:stCondLst>
                                    <p:cond delay="0"/>
                                  </p:stCondLst>
                                  <p:childTnLst>
                                    <p:set>
                                      <p:cBhvr>
                                        <p:cTn dur="1" fill="hold" id="30">
                                          <p:stCondLst>
                                            <p:cond delay="0"/>
                                          </p:stCondLst>
                                        </p:cTn>
                                        <p:tgtEl>
                                          <p:spTgt spid="15"/>
                                        </p:tgtEl>
                                        <p:attrNameLst>
                                          <p:attrName>style.visibility</p:attrName>
                                        </p:attrNameLst>
                                      </p:cBhvr>
                                      <p:to>
                                        <p:strVal val="visible"/>
                                      </p:to>
                                    </p:set>
                                  </p:childTnLst>
                                </p:cTn>
                              </p:par>
                            </p:childTnLst>
                          </p:cTn>
                        </p:par>
                      </p:childTnLst>
                    </p:cTn>
                  </p:par>
                  <p:par>
                    <p:cTn fill="hold" id="31">
                      <p:stCondLst>
                        <p:cond delay="indefinite"/>
                      </p:stCondLst>
                      <p:childTnLst>
                        <p:par>
                          <p:cTn fill="hold" id="32">
                            <p:stCondLst>
                              <p:cond delay="0"/>
                            </p:stCondLst>
                            <p:childTnLst>
                              <p:par>
                                <p:cTn fill="hold" grpId="0" id="33" nodeType="clickEffect" presetClass="entr" presetID="1" presetSubtype="0">
                                  <p:stCondLst>
                                    <p:cond delay="0"/>
                                  </p:stCondLst>
                                  <p:childTnLst>
                                    <p:set>
                                      <p:cBhvr>
                                        <p:cTn dur="1" fill="hold" id="34">
                                          <p:stCondLst>
                                            <p:cond delay="0"/>
                                          </p:stCondLst>
                                        </p:cTn>
                                        <p:tgtEl>
                                          <p:spTgt spid="17"/>
                                        </p:tgtEl>
                                        <p:attrNameLst>
                                          <p:attrName>style.visibility</p:attrName>
                                        </p:attrNameLst>
                                      </p:cBhvr>
                                      <p:to>
                                        <p:strVal val="visible"/>
                                      </p:to>
                                    </p:set>
                                  </p:childTnLst>
                                </p:cTn>
                              </p:par>
                              <p:par>
                                <p:cTn fill="hold" grpId="0" id="35" nodeType="withEffect" presetClass="entr" presetID="1" presetSubtype="0">
                                  <p:stCondLst>
                                    <p:cond delay="0"/>
                                  </p:stCondLst>
                                  <p:childTnLst>
                                    <p:set>
                                      <p:cBhvr>
                                        <p:cTn dur="1" fill="hold" id="36">
                                          <p:stCondLst>
                                            <p:cond delay="0"/>
                                          </p:stCondLst>
                                        </p:cTn>
                                        <p:tgtEl>
                                          <p:spTgt spid="1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3"/>
      <p:bldP animBg="1" grpId="0" spid="14"/>
      <p:bldP grpId="0" spid="15"/>
      <p:bldP grpId="0" spid="16"/>
      <p:bldP animBg="1" grpId="0" spid="17"/>
      <p:bldP grpId="0" spid="18"/>
      <p:bldP grpId="0" spid="19"/>
      <p:bldP grpId="0" spid="20"/>
      <p:bldP grpId="0" spid="21"/>
      <p:bldP grpId="0" spid="22"/>
      <p:bldP grpId="0" spid="23"/>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lum/>
          </a:blip>
          <a:srcRect/>
          <a:stretch>
            <a:fillRect b="-17000" t="-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dirty="0" lang="en-US"/>
              <a:t>Flash Flood Emergency</a:t>
            </a:r>
          </a:p>
        </p:txBody>
      </p:sp>
      <p:pic>
        <p:nvPicPr>
          <p:cNvPr id="4" name="Content Placeholder 3"/>
          <p:cNvPicPr>
            <a:picLocks noChangeAspect="1" noGrp="1"/>
          </p:cNvPicPr>
          <p:nvPr>
            <p:ph idx="1"/>
          </p:nvPr>
        </p:nvPicPr>
        <p:blipFill rotWithShape="1">
          <a:blip r:embed="rId3">
            <a:extLst>
              <a:ext uri="{28A0092B-C50C-407E-A947-70E740481C1C}">
                <a14:useLocalDpi xmlns:a14="http://schemas.microsoft.com/office/drawing/2010/main" val="0"/>
              </a:ext>
            </a:extLst>
          </a:blip>
          <a:srcRect b="10267"/>
          <a:stretch/>
        </p:blipFill>
        <p:spPr>
          <a:xfrm>
            <a:off x="5649267" y="762000"/>
            <a:ext cx="6542733" cy="6083300"/>
          </a:xfrm>
        </p:spPr>
      </p:pic>
      <p:pic>
        <p:nvPicPr>
          <p:cNvPr id="6" name="Content Placeholder 5"/>
          <p:cNvPicPr>
            <a:picLocks noChangeAspect="1" noGrp="1"/>
          </p:cNvPicPr>
          <p:nvPr>
            <p:ph idx="2147483647" sz="half"/>
          </p:nvPr>
        </p:nvPicPr>
        <p:blipFill>
          <a:blip r:embed="rId4">
            <a:extLst>
              <a:ext uri="{28A0092B-C50C-407E-A947-70E740481C1C}">
                <a14:useLocalDpi xmlns:a14="http://schemas.microsoft.com/office/drawing/2010/main" val="0"/>
              </a:ext>
            </a:extLst>
          </a:blip>
          <a:stretch>
            <a:fillRect/>
          </a:stretch>
        </p:blipFill>
        <p:spPr>
          <a:xfrm>
            <a:off x="0" y="1054100"/>
            <a:ext cx="5659438" cy="5791200"/>
          </a:xfrm>
        </p:spPr>
      </p:pic>
      <p:sp>
        <p:nvSpPr>
          <p:cNvPr id="8" name="Rectangle 7"/>
          <p:cNvSpPr/>
          <p:nvPr/>
        </p:nvSpPr>
        <p:spPr>
          <a:xfrm>
            <a:off x="15083" y="3429001"/>
            <a:ext cx="5671711" cy="381000"/>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9" name="Rectangle 8"/>
          <p:cNvSpPr/>
          <p:nvPr/>
        </p:nvSpPr>
        <p:spPr>
          <a:xfrm>
            <a:off x="-24577" y="2362202"/>
            <a:ext cx="5711369" cy="1096581"/>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0" name="Rectangle 9"/>
          <p:cNvSpPr/>
          <p:nvPr/>
        </p:nvSpPr>
        <p:spPr>
          <a:xfrm>
            <a:off x="-42202" y="3810001"/>
            <a:ext cx="5711369" cy="1295400"/>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1" name="TextBox 10"/>
          <p:cNvSpPr txBox="1"/>
          <p:nvPr/>
        </p:nvSpPr>
        <p:spPr>
          <a:xfrm>
            <a:off x="5733628" y="4100840"/>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What?</a:t>
            </a:r>
          </a:p>
        </p:txBody>
      </p:sp>
      <p:sp>
        <p:nvSpPr>
          <p:cNvPr id="12" name="TextBox 11"/>
          <p:cNvSpPr txBox="1"/>
          <p:nvPr/>
        </p:nvSpPr>
        <p:spPr>
          <a:xfrm>
            <a:off x="5733628" y="3460143"/>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When?</a:t>
            </a:r>
          </a:p>
        </p:txBody>
      </p:sp>
      <p:sp>
        <p:nvSpPr>
          <p:cNvPr id="14" name="TextBox 13"/>
          <p:cNvSpPr txBox="1"/>
          <p:nvPr/>
        </p:nvSpPr>
        <p:spPr>
          <a:xfrm>
            <a:off x="5733628" y="2491199"/>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Where?</a:t>
            </a:r>
          </a:p>
        </p:txBody>
      </p:sp>
      <p:sp>
        <p:nvSpPr>
          <p:cNvPr id="13" name="Rectangle 12"/>
          <p:cNvSpPr/>
          <p:nvPr/>
        </p:nvSpPr>
        <p:spPr>
          <a:xfrm>
            <a:off x="22260" y="1752601"/>
            <a:ext cx="5711369" cy="342899"/>
          </a:xfrm>
          <a:prstGeom prst="rect">
            <a:avLst/>
          </a:prstGeom>
          <a:noFill/>
          <a:ln w="63500">
            <a:solidFill>
              <a:srgbClr val="FFFF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srgbClr val="FFFF00"/>
              </a:solidFill>
              <a:latin typeface="Calibri"/>
            </a:endParaRPr>
          </a:p>
        </p:txBody>
      </p:sp>
      <p:sp>
        <p:nvSpPr>
          <p:cNvPr id="15" name="TextBox 14"/>
          <p:cNvSpPr txBox="1"/>
          <p:nvPr/>
        </p:nvSpPr>
        <p:spPr>
          <a:xfrm>
            <a:off x="8696536" y="3429001"/>
            <a:ext cx="1925624"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Houston</a:t>
            </a:r>
          </a:p>
        </p:txBody>
      </p:sp>
      <p:sp>
        <p:nvSpPr>
          <p:cNvPr id="16" name="TextBox 15"/>
          <p:cNvSpPr txBox="1"/>
          <p:nvPr/>
        </p:nvSpPr>
        <p:spPr>
          <a:xfrm>
            <a:off x="7060190" y="2935563"/>
            <a:ext cx="2235408"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Brenham</a:t>
            </a:r>
          </a:p>
        </p:txBody>
      </p:sp>
      <p:sp>
        <p:nvSpPr>
          <p:cNvPr id="17" name="TextBox 16"/>
          <p:cNvSpPr txBox="1"/>
          <p:nvPr/>
        </p:nvSpPr>
        <p:spPr>
          <a:xfrm>
            <a:off x="8789280" y="875805"/>
            <a:ext cx="1925624"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Crockett</a:t>
            </a:r>
          </a:p>
        </p:txBody>
      </p:sp>
      <p:sp>
        <p:nvSpPr>
          <p:cNvPr id="18" name="TextBox 17"/>
          <p:cNvSpPr txBox="1"/>
          <p:nvPr/>
        </p:nvSpPr>
        <p:spPr>
          <a:xfrm>
            <a:off x="8386751" y="2057521"/>
            <a:ext cx="2328153"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Huntsville</a:t>
            </a:r>
          </a:p>
        </p:txBody>
      </p:sp>
      <p:sp>
        <p:nvSpPr>
          <p:cNvPr id="19" name="TextBox 18"/>
          <p:cNvSpPr txBox="1"/>
          <p:nvPr/>
        </p:nvSpPr>
        <p:spPr>
          <a:xfrm>
            <a:off x="9910683" y="2752809"/>
            <a:ext cx="2328153"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Cleveland</a:t>
            </a:r>
          </a:p>
        </p:txBody>
      </p:sp>
    </p:spTree>
    <p:extLst>
      <p:ext uri="{BB962C8B-B14F-4D97-AF65-F5344CB8AC3E}">
        <p14:creationId xmlns:p14="http://schemas.microsoft.com/office/powerpoint/2010/main" val="30438983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par>
                                <p:cTn fill="hold" id="7" nodeType="withEffect" presetClass="entr" presetID="1" presetSubtype="0">
                                  <p:stCondLst>
                                    <p:cond delay="0"/>
                                  </p:stCondLst>
                                  <p:childTnLst>
                                    <p:set>
                                      <p:cBhvr>
                                        <p:cTn dur="1" fill="hold" id="8">
                                          <p:stCondLst>
                                            <p:cond delay="0"/>
                                          </p:stCondLst>
                                        </p:cTn>
                                        <p:tgtEl>
                                          <p:spTgt spid="4"/>
                                        </p:tgtEl>
                                        <p:attrNameLst>
                                          <p:attrName>style.visibility</p:attrName>
                                        </p:attrNameLst>
                                      </p:cBhvr>
                                      <p:to>
                                        <p:strVal val="visible"/>
                                      </p:to>
                                    </p:set>
                                  </p:childTnLst>
                                </p:cTn>
                              </p:par>
                              <p:par>
                                <p:cTn fill="hold" grpId="0" id="9" nodeType="withEffect" presetClass="entr" presetID="1" presetSubtype="0">
                                  <p:stCondLst>
                                    <p:cond delay="0"/>
                                  </p:stCondLst>
                                  <p:childTnLst>
                                    <p:set>
                                      <p:cBhvr>
                                        <p:cTn dur="1" fill="hold" id="10">
                                          <p:stCondLst>
                                            <p:cond delay="0"/>
                                          </p:stCondLst>
                                        </p:cTn>
                                        <p:tgtEl>
                                          <p:spTgt spid="16"/>
                                        </p:tgtEl>
                                        <p:attrNameLst>
                                          <p:attrName>style.visibility</p:attrName>
                                        </p:attrNameLst>
                                      </p:cBhvr>
                                      <p:to>
                                        <p:strVal val="visible"/>
                                      </p:to>
                                    </p:set>
                                  </p:childTnLst>
                                </p:cTn>
                              </p:par>
                              <p:par>
                                <p:cTn fill="hold" grpId="0" id="11" nodeType="withEffect" presetClass="entr" presetID="1" presetSubtype="0">
                                  <p:stCondLst>
                                    <p:cond delay="0"/>
                                  </p:stCondLst>
                                  <p:childTnLst>
                                    <p:set>
                                      <p:cBhvr>
                                        <p:cTn dur="1" fill="hold" id="12">
                                          <p:stCondLst>
                                            <p:cond delay="0"/>
                                          </p:stCondLst>
                                        </p:cTn>
                                        <p:tgtEl>
                                          <p:spTgt spid="15"/>
                                        </p:tgtEl>
                                        <p:attrNameLst>
                                          <p:attrName>style.visibility</p:attrName>
                                        </p:attrNameLst>
                                      </p:cBhvr>
                                      <p:to>
                                        <p:strVal val="visible"/>
                                      </p:to>
                                    </p:set>
                                  </p:childTnLst>
                                </p:cTn>
                              </p:par>
                              <p:par>
                                <p:cTn fill="hold" grpId="0" id="13" nodeType="withEffect" presetClass="entr" presetID="1" presetSubtype="0">
                                  <p:stCondLst>
                                    <p:cond delay="0"/>
                                  </p:stCondLst>
                                  <p:childTnLst>
                                    <p:set>
                                      <p:cBhvr>
                                        <p:cTn dur="1" fill="hold" id="14">
                                          <p:stCondLst>
                                            <p:cond delay="0"/>
                                          </p:stCondLst>
                                        </p:cTn>
                                        <p:tgtEl>
                                          <p:spTgt spid="18"/>
                                        </p:tgtEl>
                                        <p:attrNameLst>
                                          <p:attrName>style.visibility</p:attrName>
                                        </p:attrNameLst>
                                      </p:cBhvr>
                                      <p:to>
                                        <p:strVal val="visible"/>
                                      </p:to>
                                    </p:set>
                                  </p:childTnLst>
                                </p:cTn>
                              </p:par>
                              <p:par>
                                <p:cTn fill="hold" grpId="0" id="15" nodeType="withEffect" presetClass="entr" presetID="1" presetSubtype="0">
                                  <p:stCondLst>
                                    <p:cond delay="0"/>
                                  </p:stCondLst>
                                  <p:childTnLst>
                                    <p:set>
                                      <p:cBhvr>
                                        <p:cTn dur="1" fill="hold" id="16">
                                          <p:stCondLst>
                                            <p:cond delay="0"/>
                                          </p:stCondLst>
                                        </p:cTn>
                                        <p:tgtEl>
                                          <p:spTgt spid="17"/>
                                        </p:tgtEl>
                                        <p:attrNameLst>
                                          <p:attrName>style.visibility</p:attrName>
                                        </p:attrNameLst>
                                      </p:cBhvr>
                                      <p:to>
                                        <p:strVal val="visible"/>
                                      </p:to>
                                    </p:set>
                                  </p:childTnLst>
                                </p:cTn>
                              </p:par>
                              <p:par>
                                <p:cTn fill="hold" grpId="0" id="17" nodeType="withEffect" presetClass="entr" presetID="1" presetSubtype="0">
                                  <p:stCondLst>
                                    <p:cond delay="0"/>
                                  </p:stCondLst>
                                  <p:childTnLst>
                                    <p:set>
                                      <p:cBhvr>
                                        <p:cTn dur="1" fill="hold" id="18">
                                          <p:stCondLst>
                                            <p:cond delay="0"/>
                                          </p:stCondLst>
                                        </p:cTn>
                                        <p:tgtEl>
                                          <p:spTgt spid="19"/>
                                        </p:tgtEl>
                                        <p:attrNameLst>
                                          <p:attrName>style.visibility</p:attrName>
                                        </p:attrNameLst>
                                      </p:cBhvr>
                                      <p:to>
                                        <p:strVal val="visible"/>
                                      </p:to>
                                    </p:se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1" presetSubtype="0">
                                  <p:stCondLst>
                                    <p:cond delay="0"/>
                                  </p:stCondLst>
                                  <p:childTnLst>
                                    <p:set>
                                      <p:cBhvr>
                                        <p:cTn dur="1" fill="hold" id="22">
                                          <p:stCondLst>
                                            <p:cond delay="0"/>
                                          </p:stCondLst>
                                        </p:cTn>
                                        <p:tgtEl>
                                          <p:spTgt spid="9"/>
                                        </p:tgtEl>
                                        <p:attrNameLst>
                                          <p:attrName>style.visibility</p:attrName>
                                        </p:attrNameLst>
                                      </p:cBhvr>
                                      <p:to>
                                        <p:strVal val="visible"/>
                                      </p:to>
                                    </p:set>
                                  </p:childTnLst>
                                </p:cTn>
                              </p:par>
                              <p:par>
                                <p:cTn fill="hold" grpId="0" id="23" nodeType="withEffect" presetClass="entr" presetID="1" presetSubtype="0">
                                  <p:stCondLst>
                                    <p:cond delay="0"/>
                                  </p:stCondLst>
                                  <p:childTnLst>
                                    <p:set>
                                      <p:cBhvr>
                                        <p:cTn dur="1" fill="hold" id="24">
                                          <p:stCondLst>
                                            <p:cond delay="0"/>
                                          </p:stCondLst>
                                        </p:cTn>
                                        <p:tgtEl>
                                          <p:spTgt spid="14"/>
                                        </p:tgtEl>
                                        <p:attrNameLst>
                                          <p:attrName>style.visibility</p:attrName>
                                        </p:attrNameLst>
                                      </p:cBhvr>
                                      <p:to>
                                        <p:strVal val="visible"/>
                                      </p:to>
                                    </p:set>
                                  </p:childTnLst>
                                </p:cTn>
                              </p:par>
                            </p:childTnLst>
                          </p:cTn>
                        </p:par>
                      </p:childTnLst>
                    </p:cTn>
                  </p:par>
                  <p:par>
                    <p:cTn fill="hold" id="25">
                      <p:stCondLst>
                        <p:cond delay="indefinite"/>
                      </p:stCondLst>
                      <p:childTnLst>
                        <p:par>
                          <p:cTn fill="hold" id="26">
                            <p:stCondLst>
                              <p:cond delay="0"/>
                            </p:stCondLst>
                            <p:childTnLst>
                              <p:par>
                                <p:cTn fill="hold" grpId="0" id="27" nodeType="clickEffect" presetClass="entr" presetID="1" presetSubtype="0">
                                  <p:stCondLst>
                                    <p:cond delay="0"/>
                                  </p:stCondLst>
                                  <p:childTnLst>
                                    <p:set>
                                      <p:cBhvr>
                                        <p:cTn dur="1" fill="hold" id="28">
                                          <p:stCondLst>
                                            <p:cond delay="0"/>
                                          </p:stCondLst>
                                        </p:cTn>
                                        <p:tgtEl>
                                          <p:spTgt spid="8"/>
                                        </p:tgtEl>
                                        <p:attrNameLst>
                                          <p:attrName>style.visibility</p:attrName>
                                        </p:attrNameLst>
                                      </p:cBhvr>
                                      <p:to>
                                        <p:strVal val="visible"/>
                                      </p:to>
                                    </p:set>
                                  </p:childTnLst>
                                </p:cTn>
                              </p:par>
                              <p:par>
                                <p:cTn fill="hold" grpId="0" id="29" nodeType="withEffect" presetClass="entr" presetID="1" presetSubtype="0">
                                  <p:stCondLst>
                                    <p:cond delay="0"/>
                                  </p:stCondLst>
                                  <p:childTnLst>
                                    <p:set>
                                      <p:cBhvr>
                                        <p:cTn dur="1" fill="hold" id="30">
                                          <p:stCondLst>
                                            <p:cond delay="0"/>
                                          </p:stCondLst>
                                        </p:cTn>
                                        <p:tgtEl>
                                          <p:spTgt spid="12"/>
                                        </p:tgtEl>
                                        <p:attrNameLst>
                                          <p:attrName>style.visibility</p:attrName>
                                        </p:attrNameLst>
                                      </p:cBhvr>
                                      <p:to>
                                        <p:strVal val="visible"/>
                                      </p:to>
                                    </p:set>
                                  </p:childTnLst>
                                </p:cTn>
                              </p:par>
                            </p:childTnLst>
                          </p:cTn>
                        </p:par>
                      </p:childTnLst>
                    </p:cTn>
                  </p:par>
                  <p:par>
                    <p:cTn fill="hold" id="31">
                      <p:stCondLst>
                        <p:cond delay="indefinite"/>
                      </p:stCondLst>
                      <p:childTnLst>
                        <p:par>
                          <p:cTn fill="hold" id="32">
                            <p:stCondLst>
                              <p:cond delay="0"/>
                            </p:stCondLst>
                            <p:childTnLst>
                              <p:par>
                                <p:cTn fill="hold" grpId="0" id="33" nodeType="clickEffect" presetClass="entr" presetID="1" presetSubtype="0">
                                  <p:stCondLst>
                                    <p:cond delay="0"/>
                                  </p:stCondLst>
                                  <p:childTnLst>
                                    <p:set>
                                      <p:cBhvr>
                                        <p:cTn dur="1" fill="hold" id="34">
                                          <p:stCondLst>
                                            <p:cond delay="0"/>
                                          </p:stCondLst>
                                        </p:cTn>
                                        <p:tgtEl>
                                          <p:spTgt spid="10"/>
                                        </p:tgtEl>
                                        <p:attrNameLst>
                                          <p:attrName>style.visibility</p:attrName>
                                        </p:attrNameLst>
                                      </p:cBhvr>
                                      <p:to>
                                        <p:strVal val="visible"/>
                                      </p:to>
                                    </p:set>
                                  </p:childTnLst>
                                </p:cTn>
                              </p:par>
                              <p:par>
                                <p:cTn fill="hold" grpId="0" id="35" nodeType="withEffect" presetClass="entr" presetID="1" presetSubtype="0">
                                  <p:stCondLst>
                                    <p:cond delay="0"/>
                                  </p:stCondLst>
                                  <p:childTnLst>
                                    <p:set>
                                      <p:cBhvr>
                                        <p:cTn dur="1" fill="hold" id="36">
                                          <p:stCondLst>
                                            <p:cond delay="0"/>
                                          </p:stCondLst>
                                        </p:cTn>
                                        <p:tgtEl>
                                          <p:spTgt spid="11"/>
                                        </p:tgtEl>
                                        <p:attrNameLst>
                                          <p:attrName>style.visibility</p:attrName>
                                        </p:attrNameLst>
                                      </p:cBhvr>
                                      <p:to>
                                        <p:strVal val="visible"/>
                                      </p:to>
                                    </p:set>
                                  </p:childTnLst>
                                </p:cTn>
                              </p:par>
                            </p:childTnLst>
                          </p:cTn>
                        </p:par>
                      </p:childTnLst>
                    </p:cTn>
                  </p:par>
                  <p:par>
                    <p:cTn fill="hold" id="37">
                      <p:stCondLst>
                        <p:cond delay="indefinite"/>
                      </p:stCondLst>
                      <p:childTnLst>
                        <p:par>
                          <p:cTn fill="hold" id="38">
                            <p:stCondLst>
                              <p:cond delay="0"/>
                            </p:stCondLst>
                            <p:childTnLst>
                              <p:par>
                                <p:cTn fill="hold" grpId="0" id="39" nodeType="clickEffect" presetClass="entr" presetID="1" presetSubtype="0">
                                  <p:stCondLst>
                                    <p:cond delay="0"/>
                                  </p:stCondLst>
                                  <p:childTnLst>
                                    <p:set>
                                      <p:cBhvr>
                                        <p:cTn dur="1" fill="hold" id="40">
                                          <p:stCondLst>
                                            <p:cond delay="0"/>
                                          </p:stCondLst>
                                        </p:cTn>
                                        <p:tgtEl>
                                          <p:spTgt spid="1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8"/>
      <p:bldP animBg="1" grpId="0" spid="9"/>
      <p:bldP animBg="1" grpId="0" spid="10"/>
      <p:bldP grpId="0" spid="11"/>
      <p:bldP grpId="0" spid="12"/>
      <p:bldP grpId="0" spid="14"/>
      <p:bldP animBg="1" grpId="0" spid="13"/>
      <p:bldP grpId="0" spid="15"/>
      <p:bldP grpId="0" spid="16"/>
      <p:bldP grpId="0" spid="17"/>
      <p:bldP grpId="0" spid="18"/>
      <p:bldP grpId="0" spid="19"/>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lum/>
          </a:blip>
          <a:srcRect/>
          <a:stretch>
            <a:fillRect b="-17000" t="-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dirty="0" lang="en-US"/>
              <a:t>Areal Flood Warning</a:t>
            </a:r>
          </a:p>
        </p:txBody>
      </p:sp>
      <p:sp>
        <p:nvSpPr>
          <p:cNvPr id="3" name="Content Placeholder 2"/>
          <p:cNvSpPr>
            <a:spLocks noGrp="1"/>
          </p:cNvSpPr>
          <p:nvPr>
            <p:ph idx="1"/>
          </p:nvPr>
        </p:nvSpPr>
        <p:spPr/>
        <p:txBody>
          <a:bodyPr numCol="1"/>
          <a:lstStyle/>
          <a:p>
            <a:endParaRPr lang="en-US"/>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304" y="1066801"/>
            <a:ext cx="6278931" cy="5801139"/>
          </a:xfrm>
          <a:prstGeom prst="rect">
            <a:avLst/>
          </a:prstGeom>
        </p:spPr>
      </p:pic>
      <p:pic>
        <p:nvPicPr>
          <p:cNvPr id="3074" name="Picture 2"/>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a:xfrm>
            <a:off x="15081" y="1066800"/>
            <a:ext cx="5878222" cy="5783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6608" y="2842723"/>
            <a:ext cx="5939911" cy="814878"/>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8" name="Rectangle 7"/>
          <p:cNvSpPr/>
          <p:nvPr/>
        </p:nvSpPr>
        <p:spPr>
          <a:xfrm>
            <a:off x="-15765" y="3657603"/>
            <a:ext cx="5909067" cy="291641"/>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9" name="Rectangle 8"/>
          <p:cNvSpPr/>
          <p:nvPr/>
        </p:nvSpPr>
        <p:spPr>
          <a:xfrm>
            <a:off x="-46609" y="3962400"/>
            <a:ext cx="5939910" cy="533400"/>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0" name="TextBox 9"/>
          <p:cNvSpPr txBox="1"/>
          <p:nvPr/>
        </p:nvSpPr>
        <p:spPr>
          <a:xfrm>
            <a:off x="5893303" y="3458782"/>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When?</a:t>
            </a:r>
          </a:p>
        </p:txBody>
      </p:sp>
      <p:sp>
        <p:nvSpPr>
          <p:cNvPr id="11" name="TextBox 10"/>
          <p:cNvSpPr txBox="1"/>
          <p:nvPr/>
        </p:nvSpPr>
        <p:spPr>
          <a:xfrm>
            <a:off x="5893303" y="2988552"/>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Where?</a:t>
            </a:r>
          </a:p>
        </p:txBody>
      </p:sp>
      <p:sp>
        <p:nvSpPr>
          <p:cNvPr id="12" name="TextBox 11"/>
          <p:cNvSpPr txBox="1"/>
          <p:nvPr/>
        </p:nvSpPr>
        <p:spPr>
          <a:xfrm>
            <a:off x="5893303" y="4081790"/>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What?</a:t>
            </a:r>
          </a:p>
        </p:txBody>
      </p:sp>
      <p:sp>
        <p:nvSpPr>
          <p:cNvPr id="5" name="Freeform 4"/>
          <p:cNvSpPr/>
          <p:nvPr/>
        </p:nvSpPr>
        <p:spPr>
          <a:xfrm>
            <a:off x="6156154" y="1722785"/>
            <a:ext cx="1709707" cy="1192695"/>
          </a:xfrm>
          <a:custGeom>
            <a:avLst/>
            <a:gdLst>
              <a:gd fmla="*/ 0 w 1285460" name="connsiteX0"/>
              <a:gd fmla="*/ 1166191 h 1192695" name="connsiteY0"/>
              <a:gd fmla="*/ 0 w 1285460" name="connsiteX1"/>
              <a:gd fmla="*/ 1166191 h 1192695" name="connsiteY1"/>
              <a:gd fmla="*/ 66260 w 1285460" name="connsiteX2"/>
              <a:gd fmla="*/ 980660 h 1192695" name="connsiteY2"/>
              <a:gd fmla="*/ 79513 w 1285460" name="connsiteX3"/>
              <a:gd fmla="*/ 914400 h 1192695" name="connsiteY3"/>
              <a:gd fmla="*/ 79513 w 1285460" name="connsiteX4"/>
              <a:gd fmla="*/ 662608 h 1192695" name="connsiteY4"/>
              <a:gd fmla="*/ 106017 w 1285460" name="connsiteX5"/>
              <a:gd fmla="*/ 556591 h 1192695" name="connsiteY5"/>
              <a:gd fmla="*/ 357808 w 1285460" name="connsiteX6"/>
              <a:gd fmla="*/ 490330 h 1192695" name="connsiteY6"/>
              <a:gd fmla="*/ 503582 w 1285460" name="connsiteX7"/>
              <a:gd fmla="*/ 212034 h 1192695" name="connsiteY7"/>
              <a:gd fmla="*/ 1033669 w 1285460" name="connsiteX8"/>
              <a:gd fmla="*/ 0 h 1192695" name="connsiteY8"/>
              <a:gd fmla="*/ 1285460 w 1285460" name="connsiteX9"/>
              <a:gd fmla="*/ 331304 h 1192695" name="connsiteY9"/>
              <a:gd fmla="*/ 1007165 w 1285460" name="connsiteX10"/>
              <a:gd fmla="*/ 622852 h 1192695" name="connsiteY10"/>
              <a:gd fmla="*/ 609600 w 1285460" name="connsiteX11"/>
              <a:gd fmla="*/ 1192695 h 1192695" name="connsiteY11"/>
              <a:gd fmla="*/ 0 w 1285460" name="connsiteX12"/>
              <a:gd fmla="*/ 1166191 h 1192695"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192695" w="1285460">
                <a:moveTo>
                  <a:pt x="0" y="1166191"/>
                </a:moveTo>
                <a:lnTo>
                  <a:pt x="0" y="1166191"/>
                </a:lnTo>
                <a:cubicBezTo>
                  <a:pt x="5059" y="1152700"/>
                  <a:pt x="60767" y="1008123"/>
                  <a:pt x="66260" y="980660"/>
                </a:cubicBezTo>
                <a:cubicBezTo>
                  <a:pt x="70678" y="958573"/>
                  <a:pt x="78575" y="936905"/>
                  <a:pt x="79513" y="914400"/>
                </a:cubicBezTo>
                <a:cubicBezTo>
                  <a:pt x="83007" y="830542"/>
                  <a:pt x="79513" y="746539"/>
                  <a:pt x="79513" y="662608"/>
                </a:cubicBezTo>
                <a:lnTo>
                  <a:pt x="106017" y="556591"/>
                </a:lnTo>
                <a:lnTo>
                  <a:pt x="357808" y="490330"/>
                </a:lnTo>
                <a:lnTo>
                  <a:pt x="503582" y="212034"/>
                </a:lnTo>
                <a:lnTo>
                  <a:pt x="1033669" y="0"/>
                </a:lnTo>
                <a:lnTo>
                  <a:pt x="1285460" y="331304"/>
                </a:lnTo>
                <a:lnTo>
                  <a:pt x="1007165" y="622852"/>
                </a:lnTo>
                <a:lnTo>
                  <a:pt x="609600" y="1192695"/>
                </a:lnTo>
                <a:lnTo>
                  <a:pt x="0" y="1166191"/>
                </a:lnTo>
                <a:close/>
              </a:path>
            </a:pathLst>
          </a:cu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srgbClr val="8BFFFF"/>
              </a:solidFill>
              <a:latin typeface="Calibri"/>
            </a:endParaRPr>
          </a:p>
        </p:txBody>
      </p:sp>
      <p:sp>
        <p:nvSpPr>
          <p:cNvPr id="19" name="TextBox 18"/>
          <p:cNvSpPr txBox="1"/>
          <p:nvPr/>
        </p:nvSpPr>
        <p:spPr>
          <a:xfrm>
            <a:off x="8155757" y="3342620"/>
            <a:ext cx="1925624"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Houston</a:t>
            </a:r>
          </a:p>
        </p:txBody>
      </p:sp>
      <p:sp>
        <p:nvSpPr>
          <p:cNvPr id="20" name="TextBox 19"/>
          <p:cNvSpPr txBox="1"/>
          <p:nvPr/>
        </p:nvSpPr>
        <p:spPr>
          <a:xfrm>
            <a:off x="6156153" y="2705595"/>
            <a:ext cx="2235408"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Brenham</a:t>
            </a:r>
          </a:p>
        </p:txBody>
      </p:sp>
      <p:sp>
        <p:nvSpPr>
          <p:cNvPr id="21" name="TextBox 20"/>
          <p:cNvSpPr txBox="1"/>
          <p:nvPr/>
        </p:nvSpPr>
        <p:spPr>
          <a:xfrm>
            <a:off x="8112408" y="1085649"/>
            <a:ext cx="1925624"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Crockett</a:t>
            </a:r>
          </a:p>
        </p:txBody>
      </p:sp>
      <p:sp>
        <p:nvSpPr>
          <p:cNvPr id="22" name="TextBox 21"/>
          <p:cNvSpPr txBox="1"/>
          <p:nvPr/>
        </p:nvSpPr>
        <p:spPr>
          <a:xfrm>
            <a:off x="7666904" y="2057521"/>
            <a:ext cx="2328153"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Huntsville</a:t>
            </a:r>
          </a:p>
        </p:txBody>
      </p:sp>
      <p:sp>
        <p:nvSpPr>
          <p:cNvPr id="23" name="TextBox 22"/>
          <p:cNvSpPr txBox="1"/>
          <p:nvPr/>
        </p:nvSpPr>
        <p:spPr>
          <a:xfrm>
            <a:off x="9220201" y="2653869"/>
            <a:ext cx="2328153"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Cleveland</a:t>
            </a:r>
          </a:p>
        </p:txBody>
      </p:sp>
    </p:spTree>
    <p:extLst>
      <p:ext uri="{BB962C8B-B14F-4D97-AF65-F5344CB8AC3E}">
        <p14:creationId xmlns:p14="http://schemas.microsoft.com/office/powerpoint/2010/main" val="424457908"/>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3074"/>
                                        </p:tgtEl>
                                        <p:attrNameLst>
                                          <p:attrName>style.visibility</p:attrName>
                                        </p:attrNameLst>
                                      </p:cBhvr>
                                      <p:to>
                                        <p:strVal val="visible"/>
                                      </p:to>
                                    </p:set>
                                  </p:childTnLst>
                                </p:cTn>
                              </p:par>
                              <p:par>
                                <p:cTn fill="hold" id="7" nodeType="withEffect" presetClass="entr" presetID="1" presetSubtype="0">
                                  <p:stCondLst>
                                    <p:cond delay="0"/>
                                  </p:stCondLst>
                                  <p:childTnLst>
                                    <p:set>
                                      <p:cBhvr>
                                        <p:cTn dur="1" fill="hold" id="8">
                                          <p:stCondLst>
                                            <p:cond delay="0"/>
                                          </p:stCondLst>
                                        </p:cTn>
                                        <p:tgtEl>
                                          <p:spTgt spid="6"/>
                                        </p:tgtEl>
                                        <p:attrNameLst>
                                          <p:attrName>style.visibility</p:attrName>
                                        </p:attrNameLst>
                                      </p:cBhvr>
                                      <p:to>
                                        <p:strVal val="visible"/>
                                      </p:to>
                                    </p:set>
                                  </p:childTnLst>
                                </p:cTn>
                              </p:par>
                              <p:par>
                                <p:cTn fill="hold" grpId="0" id="9" nodeType="withEffect" presetClass="entr" presetID="1" presetSubtype="0">
                                  <p:stCondLst>
                                    <p:cond delay="0"/>
                                  </p:stCondLst>
                                  <p:childTnLst>
                                    <p:set>
                                      <p:cBhvr>
                                        <p:cTn dur="1" fill="hold" id="10">
                                          <p:stCondLst>
                                            <p:cond delay="0"/>
                                          </p:stCondLst>
                                        </p:cTn>
                                        <p:tgtEl>
                                          <p:spTgt spid="5"/>
                                        </p:tgtEl>
                                        <p:attrNameLst>
                                          <p:attrName>style.visibility</p:attrName>
                                        </p:attrNameLst>
                                      </p:cBhvr>
                                      <p:to>
                                        <p:strVal val="visible"/>
                                      </p:to>
                                    </p:set>
                                  </p:childTnLst>
                                </p:cTn>
                              </p:par>
                              <p:par>
                                <p:cTn fill="hold" grpId="0" id="11" nodeType="withEffect" presetClass="entr" presetID="1" presetSubtype="0">
                                  <p:stCondLst>
                                    <p:cond delay="0"/>
                                  </p:stCondLst>
                                  <p:childTnLst>
                                    <p:set>
                                      <p:cBhvr>
                                        <p:cTn dur="1" fill="hold" id="12">
                                          <p:stCondLst>
                                            <p:cond delay="0"/>
                                          </p:stCondLst>
                                        </p:cTn>
                                        <p:tgtEl>
                                          <p:spTgt spid="20"/>
                                        </p:tgtEl>
                                        <p:attrNameLst>
                                          <p:attrName>style.visibility</p:attrName>
                                        </p:attrNameLst>
                                      </p:cBhvr>
                                      <p:to>
                                        <p:strVal val="visible"/>
                                      </p:to>
                                    </p:set>
                                  </p:childTnLst>
                                </p:cTn>
                              </p:par>
                              <p:par>
                                <p:cTn fill="hold" grpId="0" id="13" nodeType="withEffect" presetClass="entr" presetID="1" presetSubtype="0">
                                  <p:stCondLst>
                                    <p:cond delay="0"/>
                                  </p:stCondLst>
                                  <p:childTnLst>
                                    <p:set>
                                      <p:cBhvr>
                                        <p:cTn dur="1" fill="hold" id="14">
                                          <p:stCondLst>
                                            <p:cond delay="0"/>
                                          </p:stCondLst>
                                        </p:cTn>
                                        <p:tgtEl>
                                          <p:spTgt spid="19"/>
                                        </p:tgtEl>
                                        <p:attrNameLst>
                                          <p:attrName>style.visibility</p:attrName>
                                        </p:attrNameLst>
                                      </p:cBhvr>
                                      <p:to>
                                        <p:strVal val="visible"/>
                                      </p:to>
                                    </p:set>
                                  </p:childTnLst>
                                </p:cTn>
                              </p:par>
                              <p:par>
                                <p:cTn fill="hold" grpId="0" id="15" nodeType="withEffect" presetClass="entr" presetID="1" presetSubtype="0">
                                  <p:stCondLst>
                                    <p:cond delay="0"/>
                                  </p:stCondLst>
                                  <p:childTnLst>
                                    <p:set>
                                      <p:cBhvr>
                                        <p:cTn dur="1" fill="hold" id="16">
                                          <p:stCondLst>
                                            <p:cond delay="0"/>
                                          </p:stCondLst>
                                        </p:cTn>
                                        <p:tgtEl>
                                          <p:spTgt spid="22"/>
                                        </p:tgtEl>
                                        <p:attrNameLst>
                                          <p:attrName>style.visibility</p:attrName>
                                        </p:attrNameLst>
                                      </p:cBhvr>
                                      <p:to>
                                        <p:strVal val="visible"/>
                                      </p:to>
                                    </p:set>
                                  </p:childTnLst>
                                </p:cTn>
                              </p:par>
                              <p:par>
                                <p:cTn fill="hold" grpId="0" id="17" nodeType="withEffect" presetClass="entr" presetID="1" presetSubtype="0">
                                  <p:stCondLst>
                                    <p:cond delay="0"/>
                                  </p:stCondLst>
                                  <p:childTnLst>
                                    <p:set>
                                      <p:cBhvr>
                                        <p:cTn dur="1" fill="hold" id="18">
                                          <p:stCondLst>
                                            <p:cond delay="0"/>
                                          </p:stCondLst>
                                        </p:cTn>
                                        <p:tgtEl>
                                          <p:spTgt spid="21"/>
                                        </p:tgtEl>
                                        <p:attrNameLst>
                                          <p:attrName>style.visibility</p:attrName>
                                        </p:attrNameLst>
                                      </p:cBhvr>
                                      <p:to>
                                        <p:strVal val="visible"/>
                                      </p:to>
                                    </p:set>
                                  </p:childTnLst>
                                </p:cTn>
                              </p:par>
                              <p:par>
                                <p:cTn fill="hold" grpId="0" id="19" nodeType="withEffect" presetClass="entr" presetID="1" presetSubtype="0">
                                  <p:stCondLst>
                                    <p:cond delay="0"/>
                                  </p:stCondLst>
                                  <p:childTnLst>
                                    <p:set>
                                      <p:cBhvr>
                                        <p:cTn dur="1" fill="hold" id="20">
                                          <p:stCondLst>
                                            <p:cond delay="0"/>
                                          </p:stCondLst>
                                        </p:cTn>
                                        <p:tgtEl>
                                          <p:spTgt spid="23"/>
                                        </p:tgtEl>
                                        <p:attrNameLst>
                                          <p:attrName>style.visibility</p:attrName>
                                        </p:attrNameLst>
                                      </p:cBhvr>
                                      <p:to>
                                        <p:strVal val="visible"/>
                                      </p:to>
                                    </p:set>
                                  </p:childTnLst>
                                </p:cTn>
                              </p:par>
                            </p:childTnLst>
                          </p:cTn>
                        </p:par>
                      </p:childTnLst>
                    </p:cTn>
                  </p:par>
                  <p:par>
                    <p:cTn fill="hold" id="21">
                      <p:stCondLst>
                        <p:cond delay="indefinite"/>
                      </p:stCondLst>
                      <p:childTnLst>
                        <p:par>
                          <p:cTn fill="hold" id="22">
                            <p:stCondLst>
                              <p:cond delay="0"/>
                            </p:stCondLst>
                            <p:childTnLst>
                              <p:par>
                                <p:cTn fill="hold" grpId="0" id="23" nodeType="clickEffect" presetClass="entr" presetID="1" presetSubtype="0">
                                  <p:stCondLst>
                                    <p:cond delay="0"/>
                                  </p:stCondLst>
                                  <p:childTnLst>
                                    <p:set>
                                      <p:cBhvr>
                                        <p:cTn dur="1" fill="hold" id="24">
                                          <p:stCondLst>
                                            <p:cond delay="0"/>
                                          </p:stCondLst>
                                        </p:cTn>
                                        <p:tgtEl>
                                          <p:spTgt spid="7"/>
                                        </p:tgtEl>
                                        <p:attrNameLst>
                                          <p:attrName>style.visibility</p:attrName>
                                        </p:attrNameLst>
                                      </p:cBhvr>
                                      <p:to>
                                        <p:strVal val="visible"/>
                                      </p:to>
                                    </p:set>
                                  </p:childTnLst>
                                </p:cTn>
                              </p:par>
                              <p:par>
                                <p:cTn fill="hold" grpId="0" id="25" nodeType="withEffect" presetClass="entr" presetID="1" presetSubtype="0">
                                  <p:stCondLst>
                                    <p:cond delay="0"/>
                                  </p:stCondLst>
                                  <p:childTnLst>
                                    <p:set>
                                      <p:cBhvr>
                                        <p:cTn dur="1" fill="hold" id="26">
                                          <p:stCondLst>
                                            <p:cond delay="0"/>
                                          </p:stCondLst>
                                        </p:cTn>
                                        <p:tgtEl>
                                          <p:spTgt spid="11"/>
                                        </p:tgtEl>
                                        <p:attrNameLst>
                                          <p:attrName>style.visibility</p:attrName>
                                        </p:attrNameLst>
                                      </p:cBhvr>
                                      <p:to>
                                        <p:strVal val="visible"/>
                                      </p:to>
                                    </p:set>
                                  </p:childTnLst>
                                </p:cTn>
                              </p:par>
                            </p:childTnLst>
                          </p:cTn>
                        </p:par>
                      </p:childTnLst>
                    </p:cTn>
                  </p:par>
                  <p:par>
                    <p:cTn fill="hold" id="27">
                      <p:stCondLst>
                        <p:cond delay="indefinite"/>
                      </p:stCondLst>
                      <p:childTnLst>
                        <p:par>
                          <p:cTn fill="hold" id="28">
                            <p:stCondLst>
                              <p:cond delay="0"/>
                            </p:stCondLst>
                            <p:childTnLst>
                              <p:par>
                                <p:cTn fill="hold" grpId="0" id="29" nodeType="clickEffect" presetClass="entr" presetID="1" presetSubtype="0">
                                  <p:stCondLst>
                                    <p:cond delay="0"/>
                                  </p:stCondLst>
                                  <p:childTnLst>
                                    <p:set>
                                      <p:cBhvr>
                                        <p:cTn dur="1" fill="hold" id="30">
                                          <p:stCondLst>
                                            <p:cond delay="0"/>
                                          </p:stCondLst>
                                        </p:cTn>
                                        <p:tgtEl>
                                          <p:spTgt spid="8"/>
                                        </p:tgtEl>
                                        <p:attrNameLst>
                                          <p:attrName>style.visibility</p:attrName>
                                        </p:attrNameLst>
                                      </p:cBhvr>
                                      <p:to>
                                        <p:strVal val="visible"/>
                                      </p:to>
                                    </p:set>
                                  </p:childTnLst>
                                </p:cTn>
                              </p:par>
                              <p:par>
                                <p:cTn fill="hold" grpId="0" id="31" nodeType="withEffect" presetClass="entr" presetID="1" presetSubtype="0">
                                  <p:stCondLst>
                                    <p:cond delay="0"/>
                                  </p:stCondLst>
                                  <p:childTnLst>
                                    <p:set>
                                      <p:cBhvr>
                                        <p:cTn dur="1" fill="hold" id="32">
                                          <p:stCondLst>
                                            <p:cond delay="0"/>
                                          </p:stCondLst>
                                        </p:cTn>
                                        <p:tgtEl>
                                          <p:spTgt spid="10"/>
                                        </p:tgtEl>
                                        <p:attrNameLst>
                                          <p:attrName>style.visibility</p:attrName>
                                        </p:attrNameLst>
                                      </p:cBhvr>
                                      <p:to>
                                        <p:strVal val="visible"/>
                                      </p:to>
                                    </p:set>
                                  </p:childTnLst>
                                </p:cTn>
                              </p:par>
                            </p:childTnLst>
                          </p:cTn>
                        </p:par>
                      </p:childTnLst>
                    </p:cTn>
                  </p:par>
                  <p:par>
                    <p:cTn fill="hold" id="33">
                      <p:stCondLst>
                        <p:cond delay="indefinite"/>
                      </p:stCondLst>
                      <p:childTnLst>
                        <p:par>
                          <p:cTn fill="hold" id="34">
                            <p:stCondLst>
                              <p:cond delay="0"/>
                            </p:stCondLst>
                            <p:childTnLst>
                              <p:par>
                                <p:cTn fill="hold" grpId="0" id="35" nodeType="clickEffect" presetClass="entr" presetID="1" presetSubtype="0">
                                  <p:stCondLst>
                                    <p:cond delay="0"/>
                                  </p:stCondLst>
                                  <p:childTnLst>
                                    <p:set>
                                      <p:cBhvr>
                                        <p:cTn dur="1" fill="hold" id="36">
                                          <p:stCondLst>
                                            <p:cond delay="0"/>
                                          </p:stCondLst>
                                        </p:cTn>
                                        <p:tgtEl>
                                          <p:spTgt spid="9"/>
                                        </p:tgtEl>
                                        <p:attrNameLst>
                                          <p:attrName>style.visibility</p:attrName>
                                        </p:attrNameLst>
                                      </p:cBhvr>
                                      <p:to>
                                        <p:strVal val="visible"/>
                                      </p:to>
                                    </p:set>
                                  </p:childTnLst>
                                </p:cTn>
                              </p:par>
                              <p:par>
                                <p:cTn fill="hold" grpId="0" id="37" nodeType="withEffect" presetClass="entr" presetID="1" presetSubtype="0">
                                  <p:stCondLst>
                                    <p:cond delay="0"/>
                                  </p:stCondLst>
                                  <p:childTnLst>
                                    <p:set>
                                      <p:cBhvr>
                                        <p:cTn dur="1" fill="hold" id="38">
                                          <p:stCondLst>
                                            <p:cond delay="0"/>
                                          </p:stCondLst>
                                        </p:cTn>
                                        <p:tgtEl>
                                          <p:spTgt spid="1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7"/>
      <p:bldP animBg="1" grpId="0" spid="8"/>
      <p:bldP animBg="1" grpId="0" spid="9"/>
      <p:bldP grpId="0" spid="10"/>
      <p:bldP grpId="0" spid="11"/>
      <p:bldP grpId="0" spid="12"/>
      <p:bldP animBg="1" grpId="0" spid="5"/>
      <p:bldP grpId="0" spid="19"/>
      <p:bldP grpId="0" spid="20"/>
      <p:bldP grpId="0" spid="21"/>
      <p:bldP grpId="0" spid="22"/>
      <p:bldP grpId="0" spid="2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dirty="0" lang="en-US"/>
              <a:t>Wading Through Flood Products</a:t>
            </a:r>
          </a:p>
        </p:txBody>
      </p:sp>
      <p:sp>
        <p:nvSpPr>
          <p:cNvPr id="4" name="Rectangle 3"/>
          <p:cNvSpPr/>
          <p:nvPr/>
        </p:nvSpPr>
        <p:spPr>
          <a:xfrm>
            <a:off x="3185319" y="2702833"/>
            <a:ext cx="7924800" cy="1295400"/>
          </a:xfrm>
          <a:prstGeom prst="rect">
            <a:avLst/>
          </a:prstGeom>
          <a:gradFill flip="none" rotWithShape="1">
            <a:gsLst>
              <a:gs pos="0">
                <a:srgbClr val="FF3399"/>
              </a:gs>
              <a:gs pos="39000">
                <a:srgbClr val="FF6633"/>
              </a:gs>
              <a:gs pos="73000">
                <a:srgbClr val="FFFF00"/>
              </a:gs>
              <a:gs pos="100000">
                <a:srgbClr val="00B050"/>
              </a:gs>
            </a:gsLst>
            <a:lin ang="10800000" scaled="1"/>
            <a:tileRect/>
          </a:gradFill>
          <a:ln>
            <a:no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5" name="Rectangle 4"/>
          <p:cNvSpPr/>
          <p:nvPr/>
        </p:nvSpPr>
        <p:spPr>
          <a:xfrm>
            <a:off x="3490119" y="2837090"/>
            <a:ext cx="1600200" cy="990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r>
              <a:rPr b="1" dirty="0" lang="en-US" sz="2800">
                <a:solidFill>
                  <a:schemeClr val="tx1"/>
                </a:solidFill>
              </a:rPr>
              <a:t>Flood Advisory</a:t>
            </a:r>
          </a:p>
        </p:txBody>
      </p:sp>
      <p:cxnSp>
        <p:nvCxnSpPr>
          <p:cNvPr id="6" name="Straight Arrow Connector 5"/>
          <p:cNvCxnSpPr/>
          <p:nvPr/>
        </p:nvCxnSpPr>
        <p:spPr>
          <a:xfrm>
            <a:off x="3123633" y="4455433"/>
            <a:ext cx="7924800" cy="0"/>
          </a:xfrm>
          <a:prstGeom prst="straightConnector1">
            <a:avLst/>
          </a:prstGeom>
          <a:ln w="101600">
            <a:solidFill>
              <a:schemeClr val="tx1"/>
            </a:solidFill>
            <a:tailEnd len="lg" type="triangle" w="lg"/>
          </a:ln>
          <a:effectLst>
            <a:outerShdw algn="tl" blurRad="50800" dir="2700000" dist="38100"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61633" y="4494902"/>
            <a:ext cx="9433719" cy="1015663"/>
          </a:xfrm>
          <a:prstGeom prst="rect">
            <a:avLst/>
          </a:prstGeom>
          <a:noFill/>
        </p:spPr>
        <p:txBody>
          <a:bodyPr numCol="1" rtlCol="0" wrap="square">
            <a:spAutoFit/>
          </a:bodyPr>
          <a:lstStyle/>
          <a:p>
            <a:pPr algn="ctr"/>
            <a:r>
              <a:rPr b="1" dirty="0" lang="en-US" sz="3600"/>
              <a:t>Increasing Impact Potential</a:t>
            </a:r>
          </a:p>
          <a:p>
            <a:pPr algn="ctr"/>
            <a:r>
              <a:rPr b="1" dirty="0" lang="en-US" sz="2400"/>
              <a:t>ALL Situations Represent Threatening Conditions to Life and/or Property</a:t>
            </a:r>
          </a:p>
        </p:txBody>
      </p:sp>
      <p:sp>
        <p:nvSpPr>
          <p:cNvPr id="8" name="TextBox 7"/>
          <p:cNvSpPr txBox="1"/>
          <p:nvPr/>
        </p:nvSpPr>
        <p:spPr>
          <a:xfrm>
            <a:off x="0" y="5943600"/>
            <a:ext cx="12161837" cy="584775"/>
          </a:xfrm>
          <a:prstGeom prst="rect">
            <a:avLst/>
          </a:prstGeom>
          <a:noFill/>
        </p:spPr>
        <p:txBody>
          <a:bodyPr numCol="1" rtlCol="0" wrap="square">
            <a:spAutoFit/>
          </a:bodyPr>
          <a:lstStyle/>
          <a:p>
            <a:pPr algn="ctr"/>
            <a:r>
              <a:rPr b="1" dirty="0" i="1" lang="en-US" sz="3200"/>
              <a:t>Note: Flooding can (and does) occur without a Flash Flood Watch! </a:t>
            </a:r>
          </a:p>
        </p:txBody>
      </p:sp>
      <p:sp>
        <p:nvSpPr>
          <p:cNvPr id="9" name="Rectangle 8"/>
          <p:cNvSpPr/>
          <p:nvPr/>
        </p:nvSpPr>
        <p:spPr>
          <a:xfrm>
            <a:off x="5450678" y="2590797"/>
            <a:ext cx="2916144" cy="990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r>
              <a:rPr b="1" dirty="0" lang="en-US" sz="2800">
                <a:solidFill>
                  <a:schemeClr val="tx1"/>
                </a:solidFill>
              </a:rPr>
              <a:t>Flash or Areal Flood Warning</a:t>
            </a:r>
          </a:p>
        </p:txBody>
      </p:sp>
      <p:sp>
        <p:nvSpPr>
          <p:cNvPr id="10" name="Rectangle 9"/>
          <p:cNvSpPr/>
          <p:nvPr/>
        </p:nvSpPr>
        <p:spPr>
          <a:xfrm>
            <a:off x="9067203" y="2862407"/>
            <a:ext cx="2219088" cy="990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r>
              <a:rPr b="1" dirty="0" lang="en-US" sz="2800">
                <a:solidFill>
                  <a:schemeClr val="tx1"/>
                </a:solidFill>
              </a:rPr>
              <a:t>Flash Flood Emergency</a:t>
            </a:r>
          </a:p>
        </p:txBody>
      </p:sp>
      <p:sp>
        <p:nvSpPr>
          <p:cNvPr id="11" name="Rectangle 10"/>
          <p:cNvSpPr/>
          <p:nvPr/>
        </p:nvSpPr>
        <p:spPr>
          <a:xfrm>
            <a:off x="3339141" y="1103414"/>
            <a:ext cx="5097513" cy="60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r>
              <a:rPr b="1" dirty="0" lang="en-US" sz="4000">
                <a:ln>
                  <a:solidFill>
                    <a:schemeClr val="tx1"/>
                  </a:solidFill>
                </a:ln>
                <a:solidFill>
                  <a:srgbClr val="00B050"/>
                </a:solidFill>
                <a:effectLst>
                  <a:outerShdw algn="tl" blurRad="38100" dir="2700000" dist="38100">
                    <a:srgbClr val="000000"/>
                  </a:outerShdw>
                </a:effectLst>
              </a:rPr>
              <a:t>Flash Flood Watch</a:t>
            </a:r>
          </a:p>
        </p:txBody>
      </p:sp>
      <p:sp>
        <p:nvSpPr>
          <p:cNvPr id="12" name="Right Brace 11"/>
          <p:cNvSpPr/>
          <p:nvPr/>
        </p:nvSpPr>
        <p:spPr>
          <a:xfrm rot="16200000">
            <a:off x="5466784" y="-3168656"/>
            <a:ext cx="923469" cy="11125202"/>
          </a:xfrm>
          <a:prstGeom prst="rightBrace">
            <a:avLst/>
          </a:prstGeom>
          <a:ln w="69850">
            <a:solidFill>
              <a:srgbClr val="00B050"/>
            </a:solidFill>
          </a:ln>
          <a:effectLst>
            <a:outerShdw algn="tl" blurRad="50800" dir="2700000" dist="38100"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numCol="1" rtlCol="0"/>
          <a:lstStyle/>
          <a:p>
            <a:pPr algn="ctr"/>
            <a:endParaRPr lang="en-US"/>
          </a:p>
        </p:txBody>
      </p:sp>
      <p:sp>
        <p:nvSpPr>
          <p:cNvPr id="13" name="TextBox 12"/>
          <p:cNvSpPr txBox="1"/>
          <p:nvPr/>
        </p:nvSpPr>
        <p:spPr>
          <a:xfrm>
            <a:off x="685800" y="2750368"/>
            <a:ext cx="2499519" cy="1200329"/>
          </a:xfrm>
          <a:prstGeom prst="rect">
            <a:avLst/>
          </a:prstGeom>
          <a:noFill/>
        </p:spPr>
        <p:txBody>
          <a:bodyPr numCol="1" rtlCol="0" wrap="square">
            <a:spAutoFit/>
          </a:bodyPr>
          <a:lstStyle/>
          <a:p>
            <a:pPr algn="ctr"/>
            <a:r>
              <a:rPr b="1" dirty="0" lang="en-US" sz="3600"/>
              <a:t>Before Event Onset</a:t>
            </a:r>
            <a:endParaRPr b="1" dirty="0" lang="en-US" sz="2400"/>
          </a:p>
        </p:txBody>
      </p:sp>
      <p:sp>
        <p:nvSpPr>
          <p:cNvPr id="14" name="Rectangle 13"/>
          <p:cNvSpPr/>
          <p:nvPr/>
        </p:nvSpPr>
        <p:spPr>
          <a:xfrm>
            <a:off x="685800" y="2702833"/>
            <a:ext cx="2499519" cy="12953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5" name="Rectangle 14"/>
          <p:cNvSpPr/>
          <p:nvPr/>
        </p:nvSpPr>
        <p:spPr>
          <a:xfrm>
            <a:off x="4988725" y="3276458"/>
            <a:ext cx="4203520" cy="990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r>
              <a:rPr b="1" dirty="0" lang="en-US" sz="2800">
                <a:solidFill>
                  <a:schemeClr val="tx1"/>
                </a:solidFill>
              </a:rPr>
              <a:t>River Flood Warning</a:t>
            </a:r>
          </a:p>
        </p:txBody>
      </p:sp>
      <p:cxnSp>
        <p:nvCxnSpPr>
          <p:cNvPr id="16" name="Straight Connector 15"/>
          <p:cNvCxnSpPr/>
          <p:nvPr/>
        </p:nvCxnSpPr>
        <p:spPr>
          <a:xfrm>
            <a:off x="6004719" y="3522023"/>
            <a:ext cx="23622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850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292729" y="1066800"/>
            <a:ext cx="6884191" cy="5791200"/>
            <a:chOff x="5277647" y="1066800"/>
            <a:chExt cx="6884191" cy="5791200"/>
          </a:xfrm>
        </p:grpSpPr>
        <p:pic>
          <p:nvPicPr>
            <p:cNvPr id="1026" name="Picture 2"/>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5277647" y="1066800"/>
              <a:ext cx="6884191"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cstate="print" r:embed="rId3">
              <a:extLst>
                <a:ext uri="{28A0092B-C50C-407E-A947-70E740481C1C}">
                  <a14:useLocalDpi xmlns:a14="http://schemas.microsoft.com/office/drawing/2010/main" val="0"/>
                </a:ext>
              </a:extLst>
            </a:blip>
            <a:stretch>
              <a:fillRect/>
            </a:stretch>
          </p:blipFill>
          <p:spPr>
            <a:xfrm>
              <a:off x="6486314" y="5257800"/>
              <a:ext cx="2685738" cy="1447800"/>
            </a:xfrm>
            <a:prstGeom prst="rect">
              <a:avLst/>
            </a:prstGeom>
          </p:spPr>
        </p:pic>
      </p:grpSp>
      <p:sp>
        <p:nvSpPr>
          <p:cNvPr id="2" name="Title 1"/>
          <p:cNvSpPr>
            <a:spLocks noGrp="1"/>
          </p:cNvSpPr>
          <p:nvPr>
            <p:ph type="title"/>
          </p:nvPr>
        </p:nvSpPr>
        <p:spPr/>
        <p:txBody>
          <a:bodyPr numCol="1">
            <a:normAutofit fontScale="90000"/>
          </a:bodyPr>
          <a:lstStyle/>
          <a:p>
            <a:r>
              <a:rPr dirty="0" lang="en-US"/>
              <a:t>Where to Find Warning Information</a:t>
            </a:r>
          </a:p>
        </p:txBody>
      </p:sp>
      <p:sp>
        <p:nvSpPr>
          <p:cNvPr id="3" name="Content Placeholder 2"/>
          <p:cNvSpPr>
            <a:spLocks noGrp="1"/>
          </p:cNvSpPr>
          <p:nvPr>
            <p:ph idx="1"/>
          </p:nvPr>
        </p:nvSpPr>
        <p:spPr>
          <a:xfrm>
            <a:off x="1" y="1268361"/>
            <a:ext cx="5427406" cy="4908602"/>
          </a:xfrm>
        </p:spPr>
        <p:txBody>
          <a:bodyPr numCol="1">
            <a:normAutofit/>
          </a:bodyPr>
          <a:lstStyle/>
          <a:p>
            <a:r>
              <a:rPr dirty="0" lang="en-US" sz="3000"/>
              <a:t>Website</a:t>
            </a:r>
          </a:p>
          <a:p>
            <a:r>
              <a:rPr dirty="0" err="1" lang="en-US" sz="3000"/>
              <a:t>NWSChat</a:t>
            </a:r>
            <a:endParaRPr dirty="0" lang="en-US" sz="3000"/>
          </a:p>
          <a:p>
            <a:r>
              <a:rPr dirty="0" lang="en-US" sz="3000"/>
              <a:t>Wireless Emergency Alerts (WEA)</a:t>
            </a:r>
          </a:p>
          <a:p>
            <a:r>
              <a:rPr dirty="0" lang="en-US" sz="3000"/>
              <a:t>iNWS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312" y="2805194"/>
            <a:ext cx="3348691" cy="117045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719" y="1556356"/>
            <a:ext cx="1803663" cy="762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1" y="3962401"/>
            <a:ext cx="6438834" cy="2895601"/>
          </a:xfrm>
          <a:prstGeom prst="rect">
            <a:avLst/>
          </a:prstGeom>
        </p:spPr>
      </p:pic>
      <p:sp>
        <p:nvSpPr>
          <p:cNvPr id="8" name="Rectangle 7"/>
          <p:cNvSpPr/>
          <p:nvPr/>
        </p:nvSpPr>
        <p:spPr>
          <a:xfrm>
            <a:off x="6298698" y="4953001"/>
            <a:ext cx="5776873" cy="1905001"/>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9" name="Rectangle 8"/>
          <p:cNvSpPr/>
          <p:nvPr/>
        </p:nvSpPr>
        <p:spPr>
          <a:xfrm>
            <a:off x="9187134" y="5562600"/>
            <a:ext cx="1404667"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2" name="Rectangle 11"/>
          <p:cNvSpPr/>
          <p:nvPr/>
        </p:nvSpPr>
        <p:spPr>
          <a:xfrm>
            <a:off x="6767460" y="4215826"/>
            <a:ext cx="5308111" cy="584775"/>
          </a:xfrm>
          <a:prstGeom prst="rect">
            <a:avLst/>
          </a:prstGeom>
        </p:spPr>
        <p:txBody>
          <a:bodyPr numCol="1" wrap="square">
            <a:spAutoFit/>
          </a:bodyPr>
          <a:lstStyle/>
          <a:p>
            <a:r>
              <a:rPr b="1" dirty="0" lang="en-US" sz="3200">
                <a:ln>
                  <a:solidFill>
                    <a:prstClr val="black"/>
                  </a:solidFill>
                </a:ln>
                <a:solidFill>
                  <a:srgbClr val="FFFF00"/>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www.weather.gov/houston</a:t>
            </a:r>
          </a:p>
        </p:txBody>
      </p:sp>
    </p:spTree>
    <p:extLst>
      <p:ext uri="{BB962C8B-B14F-4D97-AF65-F5344CB8AC3E}">
        <p14:creationId xmlns:p14="http://schemas.microsoft.com/office/powerpoint/2010/main" val="3516323193"/>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10"/>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8"/>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1" presetSubtype="0">
                                  <p:stCondLst>
                                    <p:cond delay="0"/>
                                  </p:stCondLst>
                                  <p:childTnLst>
                                    <p:set>
                                      <p:cBhvr>
                                        <p:cTn dur="1" fill="hold" id="14">
                                          <p:stCondLst>
                                            <p:cond delay="0"/>
                                          </p:stCondLst>
                                        </p:cTn>
                                        <p:tgtEl>
                                          <p:spTgt spid="7"/>
                                        </p:tgtEl>
                                        <p:attrNameLst>
                                          <p:attrName>style.visibility</p:attrName>
                                        </p:attrNameLst>
                                      </p:cBhvr>
                                      <p:to>
                                        <p:strVal val="visible"/>
                                      </p:to>
                                    </p:set>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1" presetSubtype="0">
                                  <p:stCondLst>
                                    <p:cond delay="0"/>
                                  </p:stCondLst>
                                  <p:childTnLst>
                                    <p:set>
                                      <p:cBhvr>
                                        <p:cTn dur="1" fill="hold" id="18">
                                          <p:stCondLst>
                                            <p:cond delay="0"/>
                                          </p:stCondLst>
                                        </p:cTn>
                                        <p:tgtEl>
                                          <p:spTgt spid="5"/>
                                        </p:tgtEl>
                                        <p:attrNameLst>
                                          <p:attrName>style.visibility</p:attrName>
                                        </p:attrNameLst>
                                      </p:cBhvr>
                                      <p:to>
                                        <p:strVal val="visible"/>
                                      </p:to>
                                    </p:set>
                                  </p:childTnLst>
                                </p:cTn>
                              </p:par>
                              <p:par>
                                <p:cTn fill="hold" id="19" nodeType="withEffect" presetClass="entr" presetID="1" presetSubtype="0">
                                  <p:stCondLst>
                                    <p:cond delay="0"/>
                                  </p:stCondLst>
                                  <p:childTnLst>
                                    <p:set>
                                      <p:cBhvr>
                                        <p:cTn dur="1" fill="hold" id="20">
                                          <p:stCondLst>
                                            <p:cond delay="0"/>
                                          </p:stCondLst>
                                        </p:cTn>
                                        <p:tgtEl>
                                          <p:spTgt spid="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8"/>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15082" y="1"/>
            <a:ext cx="562313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868809" y="6230763"/>
            <a:ext cx="5308111" cy="584775"/>
          </a:xfrm>
          <a:prstGeom prst="rect">
            <a:avLst/>
          </a:prstGeom>
        </p:spPr>
        <p:txBody>
          <a:bodyPr numCol="1" wrap="square">
            <a:spAutoFit/>
          </a:bodyPr>
          <a:lstStyle/>
          <a:p>
            <a:r>
              <a:rPr b="1" dirty="0" lang="en-US" sz="3200">
                <a:ln>
                  <a:solidFill>
                    <a:prstClr val="black"/>
                  </a:solidFill>
                </a:ln>
                <a:solidFill>
                  <a:srgbClr val="FFFF00"/>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www.weather.gov/wgrfc/</a:t>
            </a:r>
          </a:p>
        </p:txBody>
      </p:sp>
      <p:sp>
        <p:nvSpPr>
          <p:cNvPr id="6" name="TextBox 5"/>
          <p:cNvSpPr txBox="1"/>
          <p:nvPr/>
        </p:nvSpPr>
        <p:spPr>
          <a:xfrm>
            <a:off x="5638214" y="15"/>
            <a:ext cx="6538706" cy="461665"/>
          </a:xfrm>
          <a:prstGeom prst="rect">
            <a:avLst/>
          </a:prstGeom>
          <a:noFill/>
        </p:spPr>
        <p:txBody>
          <a:bodyPr numCol="1" rtlCol="0" wrap="square">
            <a:spAutoFit/>
          </a:bodyPr>
          <a:lstStyle/>
          <a:p>
            <a:pPr algn="ctr"/>
            <a:r>
              <a:rPr b="1" dirty="0" lang="en-US" sz="2400">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River Forecast Center Website Features</a:t>
            </a:r>
          </a:p>
        </p:txBody>
      </p:sp>
      <p:sp>
        <p:nvSpPr>
          <p:cNvPr id="7" name="Rectangle 6"/>
          <p:cNvSpPr/>
          <p:nvPr/>
        </p:nvSpPr>
        <p:spPr>
          <a:xfrm>
            <a:off x="15082" y="290558"/>
            <a:ext cx="5606041" cy="769135"/>
          </a:xfrm>
          <a:prstGeom prst="rect">
            <a:avLst/>
          </a:prstGeom>
          <a:noFill/>
          <a:ln w="50800">
            <a:solidFill>
              <a:schemeClr val="tx1"/>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cxnSp>
        <p:nvCxnSpPr>
          <p:cNvPr id="8" name="Straight Arrow Connector 7"/>
          <p:cNvCxnSpPr>
            <a:endCxn id="9" idx="1"/>
          </p:cNvCxnSpPr>
          <p:nvPr/>
        </p:nvCxnSpPr>
        <p:spPr>
          <a:xfrm>
            <a:off x="5621123" y="675120"/>
            <a:ext cx="376015" cy="138609"/>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97137" y="444396"/>
            <a:ext cx="6179782" cy="738664"/>
          </a:xfrm>
          <a:prstGeom prst="rect">
            <a:avLst/>
          </a:prstGeom>
          <a:noFill/>
        </p:spPr>
        <p:txBody>
          <a:bodyPr numCol="1" rtlCol="0" wrap="square">
            <a:spAutoFit/>
          </a:bodyPr>
          <a:lstStyle/>
          <a:p>
            <a:r>
              <a:rPr dirty="0" lang="en-US" sz="1400">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NATIONAL HEADLINES AND TABS: The National Headline for weather for the day posted on top.  The tabs at the top of the page route to National Forecast Centers and </a:t>
            </a:r>
            <a:r>
              <a:rPr b="1" dirty="0" i="1" lang="en-US" sz="1400">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NOT</a:t>
            </a:r>
            <a:r>
              <a:rPr dirty="0" lang="en-US" sz="1400">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 local information</a:t>
            </a:r>
          </a:p>
        </p:txBody>
      </p:sp>
      <p:sp>
        <p:nvSpPr>
          <p:cNvPr id="13" name="Rectangle 12"/>
          <p:cNvSpPr/>
          <p:nvPr/>
        </p:nvSpPr>
        <p:spPr>
          <a:xfrm>
            <a:off x="15082" y="1057276"/>
            <a:ext cx="5606041" cy="549335"/>
          </a:xfrm>
          <a:prstGeom prst="rect">
            <a:avLst/>
          </a:prstGeom>
          <a:noFill/>
          <a:ln w="50800">
            <a:solidFill>
              <a:srgbClr val="00B050"/>
            </a:solidFill>
          </a:ln>
          <a:effectLst>
            <a:glow rad="139700">
              <a:srgbClr val="00B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cxnSp>
        <p:nvCxnSpPr>
          <p:cNvPr id="14" name="Straight Arrow Connector 13"/>
          <p:cNvCxnSpPr/>
          <p:nvPr/>
        </p:nvCxnSpPr>
        <p:spPr>
          <a:xfrm>
            <a:off x="5619699" y="1340267"/>
            <a:ext cx="376015" cy="138609"/>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97137" y="1408647"/>
            <a:ext cx="6179782" cy="738664"/>
          </a:xfrm>
          <a:prstGeom prst="rect">
            <a:avLst/>
          </a:prstGeom>
          <a:noFill/>
        </p:spPr>
        <p:txBody>
          <a:bodyPr numCol="1" rtlCol="0" wrap="square">
            <a:spAutoFit/>
          </a:bodyPr>
          <a:lstStyle/>
          <a:p>
            <a:r>
              <a:rPr dirty="0" lang="en-US" sz="1400">
                <a:solidFill>
                  <a:srgbClr val="00B050"/>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RIVER FORECAST CENTER TABS: These tabs link to more information directly from the River Forecast Center including extended outlooks, a quick briefing page, access to precipitation data, etc.  </a:t>
            </a:r>
          </a:p>
        </p:txBody>
      </p:sp>
      <p:sp>
        <p:nvSpPr>
          <p:cNvPr id="16" name="Rectangle 15"/>
          <p:cNvSpPr/>
          <p:nvPr/>
        </p:nvSpPr>
        <p:spPr>
          <a:xfrm>
            <a:off x="15082" y="1615155"/>
            <a:ext cx="5606041" cy="282011"/>
          </a:xfrm>
          <a:prstGeom prst="rect">
            <a:avLst/>
          </a:prstGeom>
          <a:noFill/>
          <a:ln w="50800">
            <a:solidFill>
              <a:schemeClr val="accent6">
                <a:lumMod val="75000"/>
              </a:schemeClr>
            </a:solidFill>
          </a:ln>
          <a:effectLst>
            <a:glow rad="1397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cxnSp>
        <p:nvCxnSpPr>
          <p:cNvPr id="17" name="Straight Arrow Connector 16"/>
          <p:cNvCxnSpPr>
            <a:endCxn id="19" idx="1"/>
          </p:cNvCxnSpPr>
          <p:nvPr/>
        </p:nvCxnSpPr>
        <p:spPr>
          <a:xfrm>
            <a:off x="5542787" y="1928502"/>
            <a:ext cx="454351" cy="517999"/>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997137" y="2184890"/>
            <a:ext cx="6179782" cy="523220"/>
          </a:xfrm>
          <a:prstGeom prst="rect">
            <a:avLst/>
          </a:prstGeom>
          <a:noFill/>
        </p:spPr>
        <p:txBody>
          <a:bodyPr numCol="1" rtlCol="0" wrap="square">
            <a:spAutoFit/>
          </a:bodyPr>
          <a:lstStyle/>
          <a:p>
            <a:r>
              <a:rPr dirty="0" lang="en-US" sz="1400">
                <a:solidFill>
                  <a:srgbClr val="F79646">
                    <a:lumMod val="75000"/>
                  </a:srgbClr>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HYDROLOGY OF THE DAY: The highest forecast threshold for the next 5 days</a:t>
            </a:r>
          </a:p>
        </p:txBody>
      </p:sp>
      <p:sp>
        <p:nvSpPr>
          <p:cNvPr id="21" name="Rectangle 20"/>
          <p:cNvSpPr/>
          <p:nvPr/>
        </p:nvSpPr>
        <p:spPr>
          <a:xfrm>
            <a:off x="15082" y="1895741"/>
            <a:ext cx="5606041" cy="3983766"/>
          </a:xfrm>
          <a:prstGeom prst="rect">
            <a:avLst/>
          </a:prstGeom>
          <a:noFill/>
          <a:ln w="50800">
            <a:solidFill>
              <a:srgbClr val="0006EE"/>
            </a:solidFill>
          </a:ln>
          <a:effectLst>
            <a:glow rad="139700">
              <a:srgbClr val="0006EE">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cxnSp>
        <p:nvCxnSpPr>
          <p:cNvPr id="22" name="Straight Arrow Connector 21"/>
          <p:cNvCxnSpPr/>
          <p:nvPr/>
        </p:nvCxnSpPr>
        <p:spPr>
          <a:xfrm>
            <a:off x="5635366" y="3567869"/>
            <a:ext cx="404501" cy="29910"/>
          </a:xfrm>
          <a:prstGeom prst="straightConnector1">
            <a:avLst/>
          </a:prstGeom>
          <a:ln w="31750">
            <a:solidFill>
              <a:srgbClr val="0006EE"/>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048413" y="2921238"/>
            <a:ext cx="6128507" cy="2031325"/>
          </a:xfrm>
          <a:prstGeom prst="rect">
            <a:avLst/>
          </a:prstGeom>
          <a:noFill/>
        </p:spPr>
        <p:txBody>
          <a:bodyPr numCol="1" rtlCol="0" wrap="square">
            <a:spAutoFit/>
          </a:bodyPr>
          <a:lstStyle/>
          <a:p>
            <a:r>
              <a:rPr dirty="0" lang="en-US" sz="1400">
                <a:solidFill>
                  <a:srgbClr val="0006EE"/>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THE MAP: Colors represent the level of flooding for each site.  Hovering your mouse over these sites will bring up the latest hydrograph for that site.  Clicking on the site will take you to the individual site forecast page (more on that later).  Those sites that are gray do not have an active forecast but you can still see their current observations. </a:t>
            </a:r>
          </a:p>
          <a:p>
            <a:endParaRPr dirty="0" lang="en-US" sz="1400">
              <a:solidFill>
                <a:srgbClr val="0006EE"/>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endParaRPr>
          </a:p>
          <a:p>
            <a:r>
              <a:rPr dirty="0" lang="en-US" sz="1400">
                <a:solidFill>
                  <a:srgbClr val="0006EE"/>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The slider bar at the top allows you to scroll through the days to see the level of flooding around the state.  Forecasts typically only go out 5 days, but when necessary extended forecasts are provided. </a:t>
            </a:r>
          </a:p>
        </p:txBody>
      </p:sp>
      <p:sp>
        <p:nvSpPr>
          <p:cNvPr id="18" name="Rectangle 17"/>
          <p:cNvSpPr/>
          <p:nvPr/>
        </p:nvSpPr>
        <p:spPr>
          <a:xfrm>
            <a:off x="15080" y="5876141"/>
            <a:ext cx="1090474" cy="939396"/>
          </a:xfrm>
          <a:prstGeom prst="rect">
            <a:avLst/>
          </a:prstGeom>
          <a:noFill/>
          <a:ln w="50800">
            <a:solidFill>
              <a:srgbClr val="7030A0"/>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20" name="TextBox 19"/>
          <p:cNvSpPr txBox="1"/>
          <p:nvPr/>
        </p:nvSpPr>
        <p:spPr>
          <a:xfrm>
            <a:off x="1229750" y="6194945"/>
            <a:ext cx="4313037" cy="523220"/>
          </a:xfrm>
          <a:prstGeom prst="rect">
            <a:avLst/>
          </a:prstGeom>
          <a:noFill/>
        </p:spPr>
        <p:txBody>
          <a:bodyPr numCol="1" rtlCol="0" wrap="square">
            <a:spAutoFit/>
          </a:bodyPr>
          <a:lstStyle/>
          <a:p>
            <a:r>
              <a:rPr dirty="0" lang="en-US" sz="1400">
                <a:solidFill>
                  <a:srgbClr val="7030A0"/>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LINK TO ENHANCED DATA DISPLAY: A place to see many layers of data on one map</a:t>
            </a:r>
          </a:p>
        </p:txBody>
      </p:sp>
      <p:sp>
        <p:nvSpPr>
          <p:cNvPr id="23" name="TextBox 22"/>
          <p:cNvSpPr txBox="1"/>
          <p:nvPr/>
        </p:nvSpPr>
        <p:spPr>
          <a:xfrm>
            <a:off x="6039866" y="5289101"/>
            <a:ext cx="6179782" cy="523220"/>
          </a:xfrm>
          <a:prstGeom prst="rect">
            <a:avLst/>
          </a:prstGeom>
          <a:noFill/>
        </p:spPr>
        <p:txBody>
          <a:bodyPr numCol="1" rtlCol="0" wrap="square">
            <a:spAutoFit/>
          </a:bodyPr>
          <a:lstStyle/>
          <a:p>
            <a:r>
              <a:rPr dirty="0" lang="en-US" sz="1400">
                <a:solidFill>
                  <a:srgbClr val="C00000"/>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NOTE: This is a new website with a new design, many new features will be added over the coming months</a:t>
            </a:r>
          </a:p>
        </p:txBody>
      </p:sp>
    </p:spTree>
    <p:extLst>
      <p:ext uri="{BB962C8B-B14F-4D97-AF65-F5344CB8AC3E}">
        <p14:creationId xmlns:p14="http://schemas.microsoft.com/office/powerpoint/2010/main" val="978753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15081" y="0"/>
            <a:ext cx="83321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6" name="Rectangle 5"/>
          <p:cNvSpPr/>
          <p:nvPr/>
        </p:nvSpPr>
        <p:spPr>
          <a:xfrm>
            <a:off x="15082" y="1"/>
            <a:ext cx="8315058" cy="341832"/>
          </a:xfrm>
          <a:prstGeom prst="rect">
            <a:avLst/>
          </a:prstGeom>
          <a:noFill/>
          <a:ln w="50800">
            <a:solidFill>
              <a:schemeClr val="tx1"/>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cxnSp>
        <p:nvCxnSpPr>
          <p:cNvPr id="7" name="Straight Arrow Connector 6"/>
          <p:cNvCxnSpPr/>
          <p:nvPr/>
        </p:nvCxnSpPr>
        <p:spPr>
          <a:xfrm>
            <a:off x="7868665" y="341848"/>
            <a:ext cx="700756" cy="40165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64323" y="3"/>
            <a:ext cx="3812597" cy="461665"/>
          </a:xfrm>
          <a:prstGeom prst="rect">
            <a:avLst/>
          </a:prstGeom>
          <a:noFill/>
        </p:spPr>
        <p:txBody>
          <a:bodyPr numCol="1" rtlCol="0" wrap="square">
            <a:spAutoFit/>
          </a:bodyPr>
          <a:lstStyle/>
          <a:p>
            <a:pPr algn="ctr"/>
            <a:r>
              <a:rPr b="1" dirty="0" lang="en-US" sz="2400">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Hydrograph Basics</a:t>
            </a:r>
          </a:p>
        </p:txBody>
      </p:sp>
      <p:sp>
        <p:nvSpPr>
          <p:cNvPr id="13" name="TextBox 12"/>
          <p:cNvSpPr txBox="1"/>
          <p:nvPr/>
        </p:nvSpPr>
        <p:spPr>
          <a:xfrm>
            <a:off x="8552336" y="581129"/>
            <a:ext cx="3624590" cy="954107"/>
          </a:xfrm>
          <a:prstGeom prst="rect">
            <a:avLst/>
          </a:prstGeom>
          <a:noFill/>
        </p:spPr>
        <p:txBody>
          <a:bodyPr numCol="1" rtlCol="0" wrap="square">
            <a:spAutoFit/>
          </a:bodyPr>
          <a:lstStyle/>
          <a:p>
            <a:r>
              <a:rPr dirty="0" lang="en-US" sz="1400">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LOCATION: Of the gage the forecast is made, AT means the gage is in the limits of the town/city, NEAR or NR means that town/city has the closest post office</a:t>
            </a:r>
          </a:p>
        </p:txBody>
      </p:sp>
      <p:sp>
        <p:nvSpPr>
          <p:cNvPr id="14" name="Rectangle 13"/>
          <p:cNvSpPr/>
          <p:nvPr/>
        </p:nvSpPr>
        <p:spPr>
          <a:xfrm>
            <a:off x="15082" y="1059679"/>
            <a:ext cx="606751" cy="4358354"/>
          </a:xfrm>
          <a:prstGeom prst="rect">
            <a:avLst/>
          </a:prstGeom>
          <a:noFill/>
          <a:ln w="50800">
            <a:solidFill>
              <a:srgbClr val="0006EE"/>
            </a:solidFill>
          </a:ln>
          <a:effectLst>
            <a:glow rad="139700">
              <a:srgbClr val="0006EE">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5" name="Rectangle 14"/>
          <p:cNvSpPr/>
          <p:nvPr/>
        </p:nvSpPr>
        <p:spPr>
          <a:xfrm>
            <a:off x="7533964" y="1102407"/>
            <a:ext cx="813275" cy="4324172"/>
          </a:xfrm>
          <a:prstGeom prst="rect">
            <a:avLst/>
          </a:prstGeom>
          <a:noFill/>
          <a:ln w="50800">
            <a:solidFill>
              <a:srgbClr val="0006EE"/>
            </a:solidFill>
          </a:ln>
          <a:effectLst>
            <a:glow rad="139700">
              <a:srgbClr val="0006EE">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20" name="TextBox 19"/>
          <p:cNvSpPr txBox="1"/>
          <p:nvPr/>
        </p:nvSpPr>
        <p:spPr>
          <a:xfrm>
            <a:off x="8552336" y="1647929"/>
            <a:ext cx="3624590" cy="1384995"/>
          </a:xfrm>
          <a:prstGeom prst="rect">
            <a:avLst/>
          </a:prstGeom>
          <a:noFill/>
        </p:spPr>
        <p:txBody>
          <a:bodyPr numCol="1" rtlCol="0" wrap="square">
            <a:spAutoFit/>
          </a:bodyPr>
          <a:lstStyle/>
          <a:p>
            <a:r>
              <a:rPr b="1" dirty="0" lang="en-US" sz="1400">
                <a:solidFill>
                  <a:srgbClr val="0006EE"/>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STAGE VS FLOW</a:t>
            </a:r>
            <a:r>
              <a:rPr dirty="0" lang="en-US" sz="1400">
                <a:solidFill>
                  <a:srgbClr val="0006EE"/>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 Hydrologists, models, reservoirs work in flow.  Emergency managers, media, general public work in stage…sometimes</a:t>
            </a:r>
          </a:p>
          <a:p>
            <a:endParaRPr dirty="0" lang="en-US" sz="1400">
              <a:solidFill>
                <a:srgbClr val="0006EE"/>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endParaRPr>
          </a:p>
          <a:p>
            <a:r>
              <a:rPr dirty="0" lang="en-US" sz="1400">
                <a:solidFill>
                  <a:srgbClr val="0006EE"/>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What is flow or a cubic foot per second?</a:t>
            </a:r>
          </a:p>
        </p:txBody>
      </p:sp>
      <p:pic>
        <p:nvPicPr>
          <p:cNvPr id="1027" name="Picture 3"/>
          <p:cNvPicPr>
            <a:picLocks noChangeArrowheads="1" noChangeAspect="1"/>
          </p:cNvPicPr>
          <p:nvPr/>
        </p:nvPicPr>
        <p:blipFill>
          <a:blip cstate="print" r:embed="rId3">
            <a:extLst>
              <a:ext uri="{28A0092B-C50C-407E-A947-70E740481C1C}">
                <a14:useLocalDpi xmlns:a14="http://schemas.microsoft.com/office/drawing/2010/main" val="0"/>
              </a:ext>
            </a:extLst>
          </a:blip>
          <a:srcRect/>
          <a:stretch>
            <a:fillRect/>
          </a:stretch>
        </p:blipFill>
        <p:spPr>
          <a:xfrm>
            <a:off x="8708617" y="3057050"/>
            <a:ext cx="1219586" cy="1219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10056394" y="3056553"/>
            <a:ext cx="2120530" cy="1169551"/>
          </a:xfrm>
          <a:prstGeom prst="rect">
            <a:avLst/>
          </a:prstGeom>
          <a:noFill/>
        </p:spPr>
        <p:txBody>
          <a:bodyPr numCol="1" rtlCol="0" wrap="square">
            <a:spAutoFit/>
          </a:bodyPr>
          <a:lstStyle/>
          <a:p>
            <a:r>
              <a:rPr dirty="0" lang="en-US" sz="1400">
                <a:solidFill>
                  <a:srgbClr val="0006EE"/>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A basketball is roughly a cubic foot, so 20,000cfs is 20,000 basketballs of water passing the gage every second.</a:t>
            </a:r>
          </a:p>
        </p:txBody>
      </p:sp>
      <p:sp>
        <p:nvSpPr>
          <p:cNvPr id="23" name="TextBox 22"/>
          <p:cNvSpPr txBox="1"/>
          <p:nvPr/>
        </p:nvSpPr>
        <p:spPr>
          <a:xfrm>
            <a:off x="8560875" y="4294262"/>
            <a:ext cx="3616044" cy="738664"/>
          </a:xfrm>
          <a:prstGeom prst="rect">
            <a:avLst/>
          </a:prstGeom>
          <a:noFill/>
        </p:spPr>
        <p:txBody>
          <a:bodyPr numCol="1" rtlCol="0" wrap="square">
            <a:spAutoFit/>
          </a:bodyPr>
          <a:lstStyle/>
          <a:p>
            <a:r>
              <a:rPr dirty="0" lang="en-US" sz="1400">
                <a:solidFill>
                  <a:srgbClr val="0006EE"/>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The USGS measures the flow and the stage at every gage and provides a rating curve linking flow to stage.</a:t>
            </a:r>
          </a:p>
        </p:txBody>
      </p:sp>
      <p:sp>
        <p:nvSpPr>
          <p:cNvPr id="24" name="Rectangle 23"/>
          <p:cNvSpPr/>
          <p:nvPr/>
        </p:nvSpPr>
        <p:spPr>
          <a:xfrm>
            <a:off x="647477" y="2281728"/>
            <a:ext cx="2512463" cy="2897024"/>
          </a:xfrm>
          <a:prstGeom prst="rect">
            <a:avLst/>
          </a:prstGeom>
          <a:noFill/>
          <a:ln w="50800">
            <a:solidFill>
              <a:srgbClr val="00B050"/>
            </a:solidFill>
          </a:ln>
          <a:effectLst>
            <a:glow rad="139700">
              <a:srgbClr val="00B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25" name="Rectangle 24"/>
          <p:cNvSpPr/>
          <p:nvPr/>
        </p:nvSpPr>
        <p:spPr>
          <a:xfrm>
            <a:off x="3226874" y="2093735"/>
            <a:ext cx="4240140" cy="1965533"/>
          </a:xfrm>
          <a:prstGeom prst="rect">
            <a:avLst/>
          </a:prstGeom>
          <a:noFill/>
          <a:ln w="508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26" name="TextBox 25"/>
          <p:cNvSpPr txBox="1"/>
          <p:nvPr/>
        </p:nvSpPr>
        <p:spPr>
          <a:xfrm>
            <a:off x="8552336" y="4979349"/>
            <a:ext cx="3624590" cy="738664"/>
          </a:xfrm>
          <a:prstGeom prst="rect">
            <a:avLst/>
          </a:prstGeom>
          <a:noFill/>
        </p:spPr>
        <p:txBody>
          <a:bodyPr numCol="1" rtlCol="0" wrap="square">
            <a:spAutoFit/>
          </a:bodyPr>
          <a:lstStyle/>
          <a:p>
            <a:r>
              <a:rPr dirty="0" lang="en-US" sz="1400">
                <a:solidFill>
                  <a:srgbClr val="00B050"/>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OBSERVED: Last 3 days of observations from USGS with the latest observation noted</a:t>
            </a:r>
          </a:p>
        </p:txBody>
      </p:sp>
      <p:sp>
        <p:nvSpPr>
          <p:cNvPr id="27" name="TextBox 26"/>
          <p:cNvSpPr txBox="1"/>
          <p:nvPr/>
        </p:nvSpPr>
        <p:spPr>
          <a:xfrm>
            <a:off x="8552336" y="5789776"/>
            <a:ext cx="3624590" cy="954107"/>
          </a:xfrm>
          <a:prstGeom prst="rect">
            <a:avLst/>
          </a:prstGeom>
          <a:noFill/>
        </p:spPr>
        <p:txBody>
          <a:bodyPr numCol="1" rtlCol="0" wrap="square">
            <a:spAutoFit/>
          </a:bodyPr>
          <a:lstStyle/>
          <a:p>
            <a:r>
              <a:rPr dirty="0" lang="en-US" sz="1400">
                <a:solidFill>
                  <a:srgbClr val="C00000"/>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FORECAST: 5 Day forecast for site that is updated every 6 hours</a:t>
            </a:r>
          </a:p>
          <a:p>
            <a:r>
              <a:rPr b="1" dirty="0" lang="en-US" sz="1400">
                <a:solidFill>
                  <a:srgbClr val="C00000"/>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NOTE: The amount of future (forecast) rainfall included is usually 12 hours. </a:t>
            </a:r>
          </a:p>
        </p:txBody>
      </p:sp>
    </p:spTree>
    <p:extLst>
      <p:ext uri="{BB962C8B-B14F-4D97-AF65-F5344CB8AC3E}">
        <p14:creationId xmlns:p14="http://schemas.microsoft.com/office/powerpoint/2010/main" val="3801509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212680" y="2131375"/>
            <a:ext cx="5964238" cy="907101"/>
            <a:chOff x="5572087" y="1412420"/>
            <a:chExt cx="3482106" cy="1019661"/>
          </a:xfrm>
        </p:grpSpPr>
        <p:sp>
          <p:nvSpPr>
            <p:cNvPr id="6" name="Rounded Rectangle 5"/>
            <p:cNvSpPr/>
            <p:nvPr/>
          </p:nvSpPr>
          <p:spPr>
            <a:xfrm>
              <a:off x="5572087" y="1412420"/>
              <a:ext cx="3482106" cy="1019661"/>
            </a:xfrm>
            <a:prstGeom prst="roundRect">
              <a:avLst/>
            </a:prstGeom>
            <a:solidFill>
              <a:srgbClr val="FFFF00"/>
            </a:solidFill>
            <a:ln>
              <a:noFill/>
            </a:ln>
            <a:scene3d>
              <a:camera prst="orthographicFront"/>
              <a:lightRig dir="t" rig="threePt"/>
            </a:scene3d>
            <a:sp3d prstMaterial="dkEdge">
              <a:bevelT h="101600" prst="relaxedInset" w="127000"/>
            </a:sp3d>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7" name="TextBox 6"/>
            <p:cNvSpPr txBox="1"/>
            <p:nvPr/>
          </p:nvSpPr>
          <p:spPr>
            <a:xfrm>
              <a:off x="5666014" y="1518557"/>
              <a:ext cx="3282043" cy="415162"/>
            </a:xfrm>
            <a:prstGeom prst="rect">
              <a:avLst/>
            </a:prstGeom>
            <a:noFill/>
          </p:spPr>
          <p:txBody>
            <a:bodyPr numCol="1" rtlCol="0" wrap="square">
              <a:spAutoFit/>
            </a:bodyPr>
            <a:lstStyle/>
            <a:p>
              <a:pPr algn="ctr"/>
              <a:r>
                <a:rPr b="1" dirty="0" lang="en-US">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ACTION</a:t>
              </a:r>
            </a:p>
          </p:txBody>
        </p:sp>
        <p:sp>
          <p:nvSpPr>
            <p:cNvPr id="8" name="TextBox 7"/>
            <p:cNvSpPr txBox="1"/>
            <p:nvPr/>
          </p:nvSpPr>
          <p:spPr>
            <a:xfrm>
              <a:off x="5698671" y="1804307"/>
              <a:ext cx="3311961" cy="518952"/>
            </a:xfrm>
            <a:prstGeom prst="rect">
              <a:avLst/>
            </a:prstGeom>
            <a:noFill/>
          </p:spPr>
          <p:txBody>
            <a:bodyPr numCol="1" rtlCol="0" wrap="square">
              <a:spAutoFit/>
            </a:bodyPr>
            <a:lstStyle/>
            <a:p>
              <a:r>
                <a:rPr b="1" dirty="0" lang="en-US" sz="1200">
                  <a:solidFill>
                    <a:prstClr val="black"/>
                  </a:solidFill>
                  <a:latin charset="0" panose="020B0606020202030204" pitchFamily="34" typeface="Arial Narrow"/>
                </a:rPr>
                <a:t>Impact</a:t>
              </a:r>
              <a:r>
                <a:rPr dirty="0" lang="en-US" sz="1200">
                  <a:solidFill>
                    <a:prstClr val="black"/>
                  </a:solidFill>
                  <a:latin charset="0" panose="020B0606020202030204" pitchFamily="34" typeface="Arial Narrow"/>
                </a:rPr>
                <a:t>: Water is over the banks and into the flood plain, but not a threat to structures or roadways.  Some action may be required such as moving farm equipment or increasing awareness</a:t>
              </a:r>
            </a:p>
          </p:txBody>
        </p:sp>
      </p:grpSp>
      <p:grpSp>
        <p:nvGrpSpPr>
          <p:cNvPr id="9" name="Group 8"/>
          <p:cNvGrpSpPr/>
          <p:nvPr/>
        </p:nvGrpSpPr>
        <p:grpSpPr>
          <a:xfrm>
            <a:off x="6212681" y="3123981"/>
            <a:ext cx="6108701" cy="1112439"/>
            <a:chOff x="5784767" y="2773134"/>
            <a:chExt cx="3351069" cy="1302307"/>
          </a:xfrm>
        </p:grpSpPr>
        <p:sp>
          <p:nvSpPr>
            <p:cNvPr id="10" name="Rounded Rectangle 9"/>
            <p:cNvSpPr/>
            <p:nvPr/>
          </p:nvSpPr>
          <p:spPr>
            <a:xfrm>
              <a:off x="5784767" y="2773134"/>
              <a:ext cx="3269424" cy="1302307"/>
            </a:xfrm>
            <a:prstGeom prst="roundRect">
              <a:avLst/>
            </a:prstGeom>
            <a:solidFill>
              <a:srgbClr val="F6862A"/>
            </a:solidFill>
            <a:ln>
              <a:noFill/>
            </a:ln>
            <a:scene3d>
              <a:camera prst="orthographicFront"/>
              <a:lightRig dir="t" rig="threePt"/>
            </a:scene3d>
            <a:sp3d>
              <a:bevelT h="101600" prst="relaxedInset" w="127000"/>
            </a:sp3d>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1" name="TextBox 10"/>
            <p:cNvSpPr txBox="1"/>
            <p:nvPr/>
          </p:nvSpPr>
          <p:spPr>
            <a:xfrm>
              <a:off x="5853793" y="2862943"/>
              <a:ext cx="3282043" cy="432369"/>
            </a:xfrm>
            <a:prstGeom prst="rect">
              <a:avLst/>
            </a:prstGeom>
            <a:noFill/>
          </p:spPr>
          <p:txBody>
            <a:bodyPr numCol="1" rtlCol="0" wrap="square">
              <a:spAutoFit/>
            </a:bodyPr>
            <a:lstStyle/>
            <a:p>
              <a:pPr algn="ctr"/>
              <a:r>
                <a:rPr b="1" dirty="0" lang="en-US">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MINOR</a:t>
              </a:r>
            </a:p>
          </p:txBody>
        </p:sp>
        <p:sp>
          <p:nvSpPr>
            <p:cNvPr id="12" name="TextBox 11"/>
            <p:cNvSpPr txBox="1"/>
            <p:nvPr/>
          </p:nvSpPr>
          <p:spPr>
            <a:xfrm>
              <a:off x="5886450" y="3148693"/>
              <a:ext cx="3110593" cy="756645"/>
            </a:xfrm>
            <a:prstGeom prst="rect">
              <a:avLst/>
            </a:prstGeom>
            <a:noFill/>
          </p:spPr>
          <p:txBody>
            <a:bodyPr numCol="1" rtlCol="0" wrap="square">
              <a:spAutoFit/>
            </a:bodyPr>
            <a:lstStyle/>
            <a:p>
              <a:r>
                <a:rPr b="1" dirty="0" lang="en-US" sz="1200">
                  <a:solidFill>
                    <a:prstClr val="black"/>
                  </a:solidFill>
                  <a:latin charset="0" panose="020B0606020202030204" pitchFamily="34" typeface="Arial Narrow"/>
                </a:rPr>
                <a:t>Impact</a:t>
              </a:r>
              <a:r>
                <a:rPr dirty="0" lang="en-US" sz="1200">
                  <a:solidFill>
                    <a:prstClr val="black"/>
                  </a:solidFill>
                  <a:latin charset="0" panose="020B0606020202030204" pitchFamily="34" typeface="Arial Narrow"/>
                </a:rPr>
                <a:t>: Typically water is impacting areas inside of flood plain which can vary by location.  Some low water crossings covered by water, agricultural flooding, water approaching public areas (parks, sidewalks etc.).  Areas frequently flooded can expect to be impacted</a:t>
              </a:r>
            </a:p>
          </p:txBody>
        </p:sp>
      </p:grpSp>
      <p:grpSp>
        <p:nvGrpSpPr>
          <p:cNvPr id="13" name="Group 12"/>
          <p:cNvGrpSpPr/>
          <p:nvPr/>
        </p:nvGrpSpPr>
        <p:grpSpPr>
          <a:xfrm>
            <a:off x="6212682" y="4305084"/>
            <a:ext cx="6107113" cy="1074964"/>
            <a:chOff x="5834144" y="4239986"/>
            <a:chExt cx="3309856" cy="1074964"/>
          </a:xfrm>
        </p:grpSpPr>
        <p:sp>
          <p:nvSpPr>
            <p:cNvPr id="14" name="Rounded Rectangle 13"/>
            <p:cNvSpPr/>
            <p:nvPr/>
          </p:nvSpPr>
          <p:spPr>
            <a:xfrm>
              <a:off x="5834144" y="4239986"/>
              <a:ext cx="3244542" cy="1074964"/>
            </a:xfrm>
            <a:prstGeom prst="roundRect">
              <a:avLst/>
            </a:prstGeom>
            <a:solidFill>
              <a:srgbClr val="FF0000"/>
            </a:solidFill>
            <a:ln>
              <a:noFill/>
            </a:ln>
            <a:scene3d>
              <a:camera prst="orthographicFront"/>
              <a:lightRig dir="t" rig="threePt"/>
            </a:scene3d>
            <a:sp3d prstMaterial="dkEdge">
              <a:bevelT h="101600" prst="relaxedInset" w="127000"/>
            </a:sp3d>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5" name="TextBox 14"/>
            <p:cNvSpPr txBox="1"/>
            <p:nvPr/>
          </p:nvSpPr>
          <p:spPr>
            <a:xfrm>
              <a:off x="5861957" y="4313464"/>
              <a:ext cx="3282043" cy="369332"/>
            </a:xfrm>
            <a:prstGeom prst="rect">
              <a:avLst/>
            </a:prstGeom>
            <a:noFill/>
          </p:spPr>
          <p:txBody>
            <a:bodyPr numCol="1" rtlCol="0" wrap="square">
              <a:spAutoFit/>
            </a:bodyPr>
            <a:lstStyle/>
            <a:p>
              <a:pPr algn="ctr"/>
              <a:r>
                <a:rPr b="1" dirty="0" lang="en-US">
                  <a:solidFill>
                    <a:prstClr val="white"/>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MODERATE</a:t>
              </a:r>
            </a:p>
          </p:txBody>
        </p:sp>
        <p:sp>
          <p:nvSpPr>
            <p:cNvPr id="16" name="TextBox 15"/>
            <p:cNvSpPr txBox="1"/>
            <p:nvPr/>
          </p:nvSpPr>
          <p:spPr>
            <a:xfrm>
              <a:off x="5894614" y="4599214"/>
              <a:ext cx="3167773" cy="646331"/>
            </a:xfrm>
            <a:prstGeom prst="rect">
              <a:avLst/>
            </a:prstGeom>
            <a:noFill/>
          </p:spPr>
          <p:txBody>
            <a:bodyPr numCol="1" rtlCol="0" wrap="square">
              <a:spAutoFit/>
            </a:bodyPr>
            <a:lstStyle/>
            <a:p>
              <a:r>
                <a:rPr b="1" dirty="0" lang="en-US" sz="1200">
                  <a:solidFill>
                    <a:prstClr val="white"/>
                  </a:solidFill>
                  <a:latin charset="0" panose="020B0606020202030204" pitchFamily="34" typeface="Arial Narrow"/>
                </a:rPr>
                <a:t>Impact</a:t>
              </a:r>
              <a:r>
                <a:rPr dirty="0" lang="en-US" sz="1200">
                  <a:solidFill>
                    <a:prstClr val="white"/>
                  </a:solidFill>
                  <a:latin charset="0" panose="020B0606020202030204" pitchFamily="34" typeface="Arial Narrow"/>
                </a:rPr>
                <a:t>: Water now reaching areas only impacted by significant rain events.  Structures can be inundated, several roads covered with water, water may cut off certain areas, widespread agricultural flooding.</a:t>
              </a:r>
            </a:p>
          </p:txBody>
        </p:sp>
      </p:grpSp>
      <p:grpSp>
        <p:nvGrpSpPr>
          <p:cNvPr id="17" name="Group 16"/>
          <p:cNvGrpSpPr/>
          <p:nvPr/>
        </p:nvGrpSpPr>
        <p:grpSpPr>
          <a:xfrm>
            <a:off x="6212683" y="5476978"/>
            <a:ext cx="5964239" cy="1381023"/>
            <a:chOff x="5260445" y="5559876"/>
            <a:chExt cx="3336548" cy="1088350"/>
          </a:xfrm>
        </p:grpSpPr>
        <p:sp>
          <p:nvSpPr>
            <p:cNvPr id="18" name="Rounded Rectangle 17"/>
            <p:cNvSpPr/>
            <p:nvPr/>
          </p:nvSpPr>
          <p:spPr>
            <a:xfrm>
              <a:off x="5260445" y="5559876"/>
              <a:ext cx="3336548" cy="1088350"/>
            </a:xfrm>
            <a:prstGeom prst="roundRect">
              <a:avLst/>
            </a:prstGeom>
            <a:solidFill>
              <a:srgbClr val="7030A0"/>
            </a:solidFill>
            <a:ln>
              <a:noFill/>
            </a:ln>
            <a:scene3d>
              <a:camera prst="orthographicFront"/>
              <a:lightRig dir="t" rig="threePt"/>
            </a:scene3d>
            <a:sp3d prstMaterial="dkEdge">
              <a:bevelT h="101600" prst="relaxedInset" w="127000"/>
            </a:sp3d>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9" name="TextBox 18"/>
            <p:cNvSpPr txBox="1"/>
            <p:nvPr/>
          </p:nvSpPr>
          <p:spPr>
            <a:xfrm>
              <a:off x="5287736" y="5607621"/>
              <a:ext cx="3282043" cy="291061"/>
            </a:xfrm>
            <a:prstGeom prst="rect">
              <a:avLst/>
            </a:prstGeom>
            <a:noFill/>
          </p:spPr>
          <p:txBody>
            <a:bodyPr numCol="1" rtlCol="0" wrap="square">
              <a:spAutoFit/>
            </a:bodyPr>
            <a:lstStyle/>
            <a:p>
              <a:pPr algn="ctr"/>
              <a:r>
                <a:rPr b="1" dirty="0" lang="en-US">
                  <a:solidFill>
                    <a:prstClr val="white"/>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MAJOR</a:t>
              </a:r>
            </a:p>
          </p:txBody>
        </p:sp>
        <p:sp>
          <p:nvSpPr>
            <p:cNvPr id="20" name="TextBox 19"/>
            <p:cNvSpPr txBox="1"/>
            <p:nvPr/>
          </p:nvSpPr>
          <p:spPr>
            <a:xfrm>
              <a:off x="5320319" y="5798860"/>
              <a:ext cx="3249386" cy="654888"/>
            </a:xfrm>
            <a:prstGeom prst="rect">
              <a:avLst/>
            </a:prstGeom>
            <a:noFill/>
          </p:spPr>
          <p:txBody>
            <a:bodyPr numCol="1" rtlCol="0" wrap="square">
              <a:spAutoFit/>
            </a:bodyPr>
            <a:lstStyle/>
            <a:p>
              <a:r>
                <a:rPr b="1" dirty="0" lang="en-US" sz="1200">
                  <a:solidFill>
                    <a:prstClr val="white"/>
                  </a:solidFill>
                  <a:latin charset="0" panose="020B0606020202030204" pitchFamily="34" typeface="Arial Narrow"/>
                </a:rPr>
                <a:t>Impact</a:t>
              </a:r>
              <a:r>
                <a:rPr dirty="0" lang="en-US" sz="1200">
                  <a:solidFill>
                    <a:prstClr val="white"/>
                  </a:solidFill>
                  <a:latin charset="0" panose="020B0606020202030204" pitchFamily="34" typeface="Arial Narrow"/>
                </a:rPr>
                <a:t>: Water is near the highest its ever been representing rare flooding and significant widespread impacts.  Most roads will be covered by water in the area cutting off if not completely flooding subdivisions, rivers can be several miles wide in areas.  Homes and structures underwater, bridges inundated and in danger of being hit by debris.  Impacts may be greater than ever experienced.</a:t>
              </a:r>
            </a:p>
          </p:txBody>
        </p:sp>
      </p:grpSp>
      <p:grpSp>
        <p:nvGrpSpPr>
          <p:cNvPr id="21" name="Group 20"/>
          <p:cNvGrpSpPr/>
          <p:nvPr/>
        </p:nvGrpSpPr>
        <p:grpSpPr>
          <a:xfrm>
            <a:off x="6225383" y="1124220"/>
            <a:ext cx="5951537" cy="901433"/>
            <a:chOff x="5582130" y="1419558"/>
            <a:chExt cx="3472063" cy="1013289"/>
          </a:xfrm>
        </p:grpSpPr>
        <p:sp>
          <p:nvSpPr>
            <p:cNvPr id="22" name="Rounded Rectangle 21"/>
            <p:cNvSpPr/>
            <p:nvPr/>
          </p:nvSpPr>
          <p:spPr>
            <a:xfrm>
              <a:off x="5582130" y="1419558"/>
              <a:ext cx="3472063" cy="1013289"/>
            </a:xfrm>
            <a:prstGeom prst="roundRect">
              <a:avLst/>
            </a:prstGeom>
            <a:solidFill>
              <a:srgbClr val="00B050"/>
            </a:solidFill>
            <a:ln>
              <a:noFill/>
            </a:ln>
            <a:scene3d>
              <a:camera prst="orthographicFront"/>
              <a:lightRig dir="t" rig="threePt"/>
            </a:scene3d>
            <a:sp3d prstMaterial="dkEdge">
              <a:bevelT h="101600" prst="relaxedInset" w="127000"/>
            </a:sp3d>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23" name="TextBox 22"/>
            <p:cNvSpPr txBox="1"/>
            <p:nvPr/>
          </p:nvSpPr>
          <p:spPr>
            <a:xfrm>
              <a:off x="5666014" y="1518557"/>
              <a:ext cx="3282043" cy="415162"/>
            </a:xfrm>
            <a:prstGeom prst="rect">
              <a:avLst/>
            </a:prstGeom>
            <a:noFill/>
          </p:spPr>
          <p:txBody>
            <a:bodyPr numCol="1" rtlCol="0" wrap="square">
              <a:spAutoFit/>
            </a:bodyPr>
            <a:lstStyle/>
            <a:p>
              <a:pPr algn="ctr"/>
              <a:r>
                <a:rPr b="1" dirty="0" lang="en-US">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BELOW CRITERIA</a:t>
              </a:r>
            </a:p>
          </p:txBody>
        </p:sp>
        <p:sp>
          <p:nvSpPr>
            <p:cNvPr id="24" name="TextBox 23"/>
            <p:cNvSpPr txBox="1"/>
            <p:nvPr/>
          </p:nvSpPr>
          <p:spPr>
            <a:xfrm>
              <a:off x="5698671" y="1804306"/>
              <a:ext cx="3257550" cy="518951"/>
            </a:xfrm>
            <a:prstGeom prst="rect">
              <a:avLst/>
            </a:prstGeom>
            <a:noFill/>
          </p:spPr>
          <p:txBody>
            <a:bodyPr numCol="1" rtlCol="0" wrap="square">
              <a:spAutoFit/>
            </a:bodyPr>
            <a:lstStyle/>
            <a:p>
              <a:r>
                <a:rPr b="1" dirty="0" lang="en-US" sz="1200">
                  <a:solidFill>
                    <a:prstClr val="black"/>
                  </a:solidFill>
                  <a:latin charset="0" panose="020B0606020202030204" pitchFamily="34" typeface="Arial Narrow"/>
                </a:rPr>
                <a:t>Impact</a:t>
              </a:r>
              <a:r>
                <a:rPr dirty="0" lang="en-US" sz="1200">
                  <a:solidFill>
                    <a:prstClr val="black"/>
                  </a:solidFill>
                  <a:latin charset="0" panose="020B0606020202030204" pitchFamily="34" typeface="Arial Narrow"/>
                </a:rPr>
                <a:t>: Water is within the banks of the river with no impacts to the surrounding area.  Flow speeds may still be high during rainfall or releases which could impact recreational activities</a:t>
              </a:r>
            </a:p>
          </p:txBody>
        </p:sp>
      </p:grpSp>
      <p:pic>
        <p:nvPicPr>
          <p:cNvPr descr="Image result for minor river flooding texas" id="2" name="Picture 2"/>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15082" y="1114425"/>
            <a:ext cx="6078493" cy="57435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5082" y="1104900"/>
            <a:ext cx="6078261" cy="5753100"/>
          </a:xfrm>
          <a:prstGeom prst="rect">
            <a:avLst/>
          </a:prstGeom>
        </p:spPr>
      </p:pic>
      <p:pic>
        <p:nvPicPr>
          <p:cNvPr id="26" name="Picture 25"/>
          <p:cNvPicPr>
            <a:picLocks noChangeAspect="1"/>
          </p:cNvPicPr>
          <p:nvPr/>
        </p:nvPicPr>
        <p:blipFill>
          <a:blip r:embed="rId4"/>
          <a:stretch>
            <a:fillRect/>
          </a:stretch>
        </p:blipFill>
        <p:spPr>
          <a:xfrm>
            <a:off x="15081" y="1104900"/>
            <a:ext cx="6078494" cy="5753100"/>
          </a:xfrm>
          <a:prstGeom prst="rect">
            <a:avLst/>
          </a:prstGeom>
        </p:spPr>
      </p:pic>
      <p:pic>
        <p:nvPicPr>
          <p:cNvPr id="25" name="Picture 24"/>
          <p:cNvPicPr>
            <a:picLocks noChangeAspect="1"/>
          </p:cNvPicPr>
          <p:nvPr/>
        </p:nvPicPr>
        <p:blipFill>
          <a:blip r:embed="rId5"/>
          <a:stretch>
            <a:fillRect/>
          </a:stretch>
        </p:blipFill>
        <p:spPr>
          <a:xfrm>
            <a:off x="15081" y="1104900"/>
            <a:ext cx="6090088" cy="5753100"/>
          </a:xfrm>
          <a:prstGeom prst="rect">
            <a:avLst/>
          </a:prstGeom>
        </p:spPr>
      </p:pic>
      <p:pic>
        <p:nvPicPr>
          <p:cNvPr descr="G:\IDSS\BrazosRiver_May2016\Brazos_River_Over_35.JPG" id="1026" name="Picture 2"/>
          <p:cNvPicPr>
            <a:picLocks noChangeArrowheads="1" noChangeAspect="1"/>
          </p:cNvPicPr>
          <p:nvPr/>
        </p:nvPicPr>
        <p:blipFill>
          <a:blip cstate="print" r:embed="rId6">
            <a:extLst>
              <a:ext uri="{28A0092B-C50C-407E-A947-70E740481C1C}">
                <a14:useLocalDpi xmlns:a14="http://schemas.microsoft.com/office/drawing/2010/main" val="0"/>
              </a:ext>
            </a:extLst>
          </a:blip>
          <a:srcRect/>
          <a:stretch>
            <a:fillRect/>
          </a:stretch>
        </p:blipFill>
        <p:spPr>
          <a:xfrm>
            <a:off x="15082" y="1114425"/>
            <a:ext cx="6086474" cy="57435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numCol="1">
            <a:normAutofit fontScale="90000"/>
          </a:bodyPr>
          <a:lstStyle/>
          <a:p>
            <a:r>
              <a:rPr dirty="0" lang="en-US"/>
              <a:t>Understanding River Criteria Levels</a:t>
            </a:r>
          </a:p>
        </p:txBody>
      </p:sp>
      <p:sp>
        <p:nvSpPr>
          <p:cNvPr id="33" name="Content Placeholder 32"/>
          <p:cNvSpPr>
            <a:spLocks noGrp="1"/>
          </p:cNvSpPr>
          <p:nvPr>
            <p:ph idx="1"/>
          </p:nvPr>
        </p:nvSpPr>
        <p:spPr/>
        <p:txBody>
          <a:bodyPr numCol="1"/>
          <a:lstStyle/>
          <a:p>
            <a:endParaRPr lang="en-US"/>
          </a:p>
        </p:txBody>
      </p:sp>
    </p:spTree>
    <p:extLst>
      <p:ext uri="{BB962C8B-B14F-4D97-AF65-F5344CB8AC3E}">
        <p14:creationId xmlns:p14="http://schemas.microsoft.com/office/powerpoint/2010/main" val="1374375539"/>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3"/>
                                        </p:tgtEl>
                                        <p:attrNameLst>
                                          <p:attrName>style.visibility</p:attrName>
                                        </p:attrNameLst>
                                      </p:cBhvr>
                                      <p:to>
                                        <p:strVal val="visible"/>
                                      </p:to>
                                    </p:set>
                                    <p:animEffect filter="fade" transition="in">
                                      <p:cBhvr>
                                        <p:cTn dur="500" id="7"/>
                                        <p:tgtEl>
                                          <p:spTgt spid="3"/>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26"/>
                                        </p:tgtEl>
                                        <p:attrNameLst>
                                          <p:attrName>style.visibility</p:attrName>
                                        </p:attrNameLst>
                                      </p:cBhvr>
                                      <p:to>
                                        <p:strVal val="visible"/>
                                      </p:to>
                                    </p:set>
                                    <p:animEffect filter="fade" transition="in">
                                      <p:cBhvr>
                                        <p:cTn dur="500" id="12"/>
                                        <p:tgtEl>
                                          <p:spTgt spid="26"/>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25"/>
                                        </p:tgtEl>
                                        <p:attrNameLst>
                                          <p:attrName>style.visibility</p:attrName>
                                        </p:attrNameLst>
                                      </p:cBhvr>
                                      <p:to>
                                        <p:strVal val="visible"/>
                                      </p:to>
                                    </p:set>
                                    <p:animEffect filter="fade" transition="in">
                                      <p:cBhvr>
                                        <p:cTn dur="500" id="17"/>
                                        <p:tgtEl>
                                          <p:spTgt spid="25"/>
                                        </p:tgtEl>
                                      </p:cBhvr>
                                    </p:animEffect>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10" presetSubtype="0">
                                  <p:stCondLst>
                                    <p:cond delay="0"/>
                                  </p:stCondLst>
                                  <p:childTnLst>
                                    <p:set>
                                      <p:cBhvr>
                                        <p:cTn dur="1" fill="hold" id="21">
                                          <p:stCondLst>
                                            <p:cond delay="0"/>
                                          </p:stCondLst>
                                        </p:cTn>
                                        <p:tgtEl>
                                          <p:spTgt spid="1026"/>
                                        </p:tgtEl>
                                        <p:attrNameLst>
                                          <p:attrName>style.visibility</p:attrName>
                                        </p:attrNameLst>
                                      </p:cBhvr>
                                      <p:to>
                                        <p:strVal val="visible"/>
                                      </p:to>
                                    </p:set>
                                    <p:animEffect filter="fade" transition="in">
                                      <p:cBhvr>
                                        <p:cTn dur="500" id="22"/>
                                        <p:tgtEl>
                                          <p:spTgt spid="102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15089" y="-2"/>
            <a:ext cx="8168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a:xfrm>
            <a:off x="8013953" y="3546506"/>
            <a:ext cx="4162973" cy="331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6" name="TextBox 5"/>
          <p:cNvSpPr txBox="1"/>
          <p:nvPr/>
        </p:nvSpPr>
        <p:spPr>
          <a:xfrm>
            <a:off x="8364323" y="0"/>
            <a:ext cx="3812597" cy="523220"/>
          </a:xfrm>
          <a:prstGeom prst="rect">
            <a:avLst/>
          </a:prstGeom>
          <a:noFill/>
        </p:spPr>
        <p:txBody>
          <a:bodyPr numCol="1" rtlCol="0" wrap="square">
            <a:spAutoFit/>
          </a:bodyPr>
          <a:lstStyle/>
          <a:p>
            <a:pPr algn="ctr"/>
            <a:r>
              <a:rPr b="1" dirty="0" lang="en-US" sz="2800">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Impact Statements</a:t>
            </a:r>
          </a:p>
        </p:txBody>
      </p:sp>
      <p:sp>
        <p:nvSpPr>
          <p:cNvPr id="7" name="TextBox 6"/>
          <p:cNvSpPr txBox="1"/>
          <p:nvPr/>
        </p:nvSpPr>
        <p:spPr>
          <a:xfrm>
            <a:off x="8193407" y="555480"/>
            <a:ext cx="3983513" cy="2585323"/>
          </a:xfrm>
          <a:prstGeom prst="rect">
            <a:avLst/>
          </a:prstGeom>
          <a:noFill/>
        </p:spPr>
        <p:txBody>
          <a:bodyPr numCol="1" rtlCol="0" wrap="square">
            <a:spAutoFit/>
          </a:bodyPr>
          <a:lstStyle/>
          <a:p>
            <a:pPr indent="-285750" marL="285750">
              <a:buFont charset="0" panose="020B0604020202020204" pitchFamily="34" typeface="Arial"/>
              <a:buChar char="•"/>
            </a:pPr>
            <a:r>
              <a:rPr dirty="0" lang="en-US">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Not tied directly to the flood criteria</a:t>
            </a:r>
          </a:p>
          <a:p>
            <a:pPr indent="-285750" marL="285750">
              <a:buFont charset="0" panose="020B0604020202020204" pitchFamily="34" typeface="Arial"/>
              <a:buChar char="•"/>
            </a:pPr>
            <a:r>
              <a:rPr dirty="0" lang="en-US">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Some are detailed while other may be more general</a:t>
            </a:r>
          </a:p>
          <a:p>
            <a:pPr indent="-285750" marL="285750">
              <a:buFont charset="0" panose="020B0604020202020204" pitchFamily="34" typeface="Arial"/>
              <a:buChar char="•"/>
            </a:pPr>
            <a:r>
              <a:rPr dirty="0" lang="en-US">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Do not cover all the local impacts, just an overview of those known impacts</a:t>
            </a:r>
          </a:p>
          <a:p>
            <a:pPr indent="-285750" marL="285750">
              <a:buFont charset="0" panose="020B0604020202020204" pitchFamily="34" typeface="Arial"/>
              <a:buChar char="•"/>
            </a:pPr>
            <a:r>
              <a:rPr dirty="0" lang="en-US">
                <a:solidFill>
                  <a:prstClr val="black"/>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Additional impacts that can be verified can and should be added</a:t>
            </a:r>
          </a:p>
        </p:txBody>
      </p:sp>
    </p:spTree>
    <p:extLst>
      <p:ext uri="{BB962C8B-B14F-4D97-AF65-F5344CB8AC3E}">
        <p14:creationId xmlns:p14="http://schemas.microsoft.com/office/powerpoint/2010/main" val="4046770471"/>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7"/>
                                        </p:tgtEl>
                                        <p:attrNameLst>
                                          <p:attrName>style.visibility</p:attrName>
                                        </p:attrNameLst>
                                      </p:cBhvr>
                                      <p:to>
                                        <p:strVal val="visible"/>
                                      </p:to>
                                    </p:set>
                                    <p:animEffect filter="fade" transition="in">
                                      <p:cBhvr>
                                        <p:cTn dur="500" id="7"/>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Lst>
  </p:timing>
</p:sld>
</file>

<file path=ppt/slides/slide19.xml><?xml version="1.0" encoding="utf-8"?>
<p:sld xmlns:a="http://schemas.openxmlformats.org/drawingml/2006/main" xmlns:r="http://schemas.openxmlformats.org/officeDocument/2006/relationships" xmlns:p="http://schemas.openxmlformats.org/presentationml/2006/main" show="0" showMasterPhAnim="0">
  <p:cSld>
    <p:bg>
      <p:bgPr>
        <a:blipFill rotWithShape="1">
          <a:blip r:embed="rId3">
            <a:lum/>
          </a:blip>
          <a:srcRect/>
          <a:stretch>
            <a:fillRect b="-17000" t="-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numCol="1"/>
          <a:lstStyle/>
          <a:p>
            <a:r>
              <a:rPr dirty="0" lang="en-US"/>
              <a:t>Flash Flood FSafety Tips</a:t>
            </a:r>
          </a:p>
        </p:txBody>
      </p:sp>
      <p:sp>
        <p:nvSpPr>
          <p:cNvPr id="4" name="Content Placeholder 3"/>
          <p:cNvSpPr>
            <a:spLocks noGrp="1"/>
          </p:cNvSpPr>
          <p:nvPr>
            <p:ph idx="1"/>
          </p:nvPr>
        </p:nvSpPr>
        <p:spPr>
          <a:xfrm>
            <a:off x="838199" y="1457325"/>
            <a:ext cx="10696575" cy="4719638"/>
          </a:xfrm>
        </p:spPr>
        <p:txBody>
          <a:bodyPr numCol="1"/>
          <a:lstStyle/>
          <a:p>
            <a:r>
              <a:rPr dirty="0" lang="en-US">
                <a:ln>
                  <a:solidFill>
                    <a:schemeClr val="tx1"/>
                  </a:solidFill>
                </a:ln>
                <a:solidFill>
                  <a:schemeClr val="bg1"/>
                </a:solidFill>
                <a:effectLst>
                  <a:outerShdw algn="tl" blurRad="38100" dir="2700000" dist="38100">
                    <a:srgbClr val="000000"/>
                  </a:outerShdw>
                </a:effectLst>
              </a:rPr>
              <a:t>Turn Around, Don’t Drown</a:t>
            </a:r>
          </a:p>
          <a:p>
            <a:r>
              <a:rPr dirty="0" lang="en-US">
                <a:ln>
                  <a:solidFill>
                    <a:schemeClr val="tx1"/>
                  </a:solidFill>
                </a:ln>
                <a:solidFill>
                  <a:schemeClr val="bg1"/>
                </a:solidFill>
                <a:effectLst>
                  <a:outerShdw algn="tl" blurRad="38100" dir="2700000" dist="38100">
                    <a:srgbClr val="000000"/>
                  </a:outerShdw>
                </a:effectLst>
              </a:rPr>
              <a:t>2-3 feet of water will float most vehicles</a:t>
            </a:r>
          </a:p>
          <a:p>
            <a:r>
              <a:rPr dirty="0" lang="en-US">
                <a:ln>
                  <a:solidFill>
                    <a:schemeClr val="tx1"/>
                  </a:solidFill>
                </a:ln>
                <a:solidFill>
                  <a:schemeClr val="bg1"/>
                </a:solidFill>
                <a:effectLst>
                  <a:outerShdw algn="tl" blurRad="38100" dir="2700000" dist="38100">
                    <a:srgbClr val="000000"/>
                  </a:outerShdw>
                </a:effectLst>
              </a:rPr>
              <a:t>12 inches of fast-moving water can knock a person off balance</a:t>
            </a:r>
          </a:p>
          <a:p>
            <a:r>
              <a:rPr dirty="0" lang="en-US">
                <a:ln>
                  <a:solidFill>
                    <a:schemeClr val="tx1"/>
                  </a:solidFill>
                </a:ln>
                <a:solidFill>
                  <a:schemeClr val="bg1"/>
                </a:solidFill>
                <a:effectLst>
                  <a:outerShdw algn="tl" blurRad="38100" dir="2700000" dist="38100">
                    <a:srgbClr val="000000"/>
                  </a:outerShdw>
                </a:effectLst>
              </a:rPr>
              <a:t>Stay away from creeks or ditches</a:t>
            </a:r>
          </a:p>
          <a:p>
            <a:r>
              <a:rPr dirty="0" lang="en-US">
                <a:ln>
                  <a:solidFill>
                    <a:schemeClr val="tx1"/>
                  </a:solidFill>
                </a:ln>
                <a:solidFill>
                  <a:schemeClr val="bg1"/>
                </a:solidFill>
                <a:effectLst>
                  <a:outerShdw algn="tl" blurRad="38100" dir="2700000" dist="38100">
                    <a:srgbClr val="000000"/>
                  </a:outerShdw>
                </a:effectLst>
              </a:rPr>
              <a:t>Be especially cautious at night</a:t>
            </a:r>
          </a:p>
          <a:p>
            <a:endParaRPr dirty="0" lang="en-US">
              <a:ln>
                <a:solidFill>
                  <a:schemeClr val="tx1"/>
                </a:solidFill>
              </a:ln>
              <a:solidFill>
                <a:schemeClr val="bg1"/>
              </a:solidFill>
              <a:effectLst>
                <a:outerShdw algn="tl" blurRad="38100" dir="2700000" dist="38100">
                  <a:srgbClr val="000000"/>
                </a:outerShdw>
              </a:effectLst>
            </a:endParaRPr>
          </a:p>
        </p:txBody>
      </p:sp>
    </p:spTree>
    <p:extLst>
      <p:ext uri="{BB962C8B-B14F-4D97-AF65-F5344CB8AC3E}">
        <p14:creationId xmlns:p14="http://schemas.microsoft.com/office/powerpoint/2010/main" val="5577981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lum/>
          </a:blip>
          <a:srcRect/>
          <a:stretch>
            <a:fillRect b="-17000" t="-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4118" y="4762"/>
            <a:ext cx="10987881" cy="757238"/>
          </a:xfrm>
        </p:spPr>
        <p:txBody>
          <a:bodyPr numCol="1">
            <a:normAutofit/>
          </a:bodyPr>
          <a:lstStyle/>
          <a:p>
            <a:r>
              <a:rPr dirty="0" lang="en-US"/>
              <a:t>Who is the National Weather Service?</a:t>
            </a:r>
          </a:p>
        </p:txBody>
      </p:sp>
    </p:spTree>
    <p:extLst>
      <p:ext uri="{BB962C8B-B14F-4D97-AF65-F5344CB8AC3E}">
        <p14:creationId xmlns:p14="http://schemas.microsoft.com/office/powerpoint/2010/main" val="2140359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numCol="1"/>
          <a:lstStyle/>
          <a:p>
            <a:r>
              <a:rPr dirty="0" lang="en-US"/>
              <a:t>Flash Flood Safety</a:t>
            </a:r>
          </a:p>
        </p:txBody>
      </p:sp>
      <p:pic>
        <p:nvPicPr>
          <p:cNvPr descr="https://mesonet.agron.iastate.edu/plotting/auto/plot/72/network:WFO::station:HGX::phenomena:FF::significance:W::dpi:100.png" id="2050" name="Picture 2"/>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2133600" y="1130473"/>
            <a:ext cx="7223342" cy="541750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700397" y="1800225"/>
            <a:ext cx="1803748" cy="1539266"/>
          </a:xfrm>
          <a:prstGeom prst="ellipse">
            <a:avLst/>
          </a:prstGeom>
          <a:noFill/>
          <a:ln w="85725">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8" name="Oval 7"/>
          <p:cNvSpPr/>
          <p:nvPr/>
        </p:nvSpPr>
        <p:spPr>
          <a:xfrm>
            <a:off x="6115049" y="2324099"/>
            <a:ext cx="2628901" cy="1167791"/>
          </a:xfrm>
          <a:prstGeom prst="ellipse">
            <a:avLst/>
          </a:prstGeom>
          <a:noFill/>
          <a:ln w="85725">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Tree>
    <p:extLst>
      <p:ext uri="{BB962C8B-B14F-4D97-AF65-F5344CB8AC3E}">
        <p14:creationId xmlns:p14="http://schemas.microsoft.com/office/powerpoint/2010/main" val="697192810"/>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par>
                                <p:cTn fill="hold" grpId="0" id="7" nodeType="withEffect" presetClass="entr" presetID="1" presetSubtype="0">
                                  <p:stCondLst>
                                    <p:cond delay="0"/>
                                  </p:stCondLst>
                                  <p:childTnLst>
                                    <p:set>
                                      <p:cBhvr>
                                        <p:cTn dur="1" fill="hold" id="8">
                                          <p:stCondLst>
                                            <p:cond delay="0"/>
                                          </p:stCondLst>
                                        </p:cTn>
                                        <p:tgtEl>
                                          <p:spTgt spid="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P animBg="1" grpId="0" spid="8"/>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numCol="1"/>
          <a:lstStyle/>
          <a:p>
            <a:r>
              <a:rPr dirty="0" lang="en-US"/>
              <a:t>Fatality Frequency</a:t>
            </a:r>
          </a:p>
        </p:txBody>
      </p:sp>
      <p:sp>
        <p:nvSpPr>
          <p:cNvPr id="2" name="Date Placeholder 1"/>
          <p:cNvSpPr>
            <a:spLocks noGrp="1"/>
          </p:cNvSpPr>
          <p:nvPr>
            <p:ph idx="10" sz="half" type="dt"/>
          </p:nvPr>
        </p:nvSpPr>
        <p:spPr/>
        <p:txBody>
          <a:bodyPr numCol="1"/>
          <a:lstStyle/>
          <a:p>
            <a:pPr fontAlgn="base">
              <a:spcBef>
                <a:spcPct val="0"/>
              </a:spcBef>
              <a:spcAft>
                <a:spcPct val="0"/>
              </a:spcAft>
              <a:defRPr/>
            </a:pPr>
            <a:fld id="{DCA02A30-C44D-4D41-B52A-13007FEEF8A3}" type="datetime1">
              <a:rPr lang="en-US">
                <a:solidFill>
                  <a:srgbClr val="FFFFFF"/>
                </a:solidFill>
                <a:latin charset="0" typeface="Arial"/>
                <a:cs charset="0" typeface="Arial"/>
              </a:rPr>
              <a:pPr fontAlgn="base">
                <a:spcBef>
                  <a:spcPct val="0"/>
                </a:spcBef>
                <a:spcAft>
                  <a:spcPct val="0"/>
                </a:spcAft>
                <a:defRPr/>
              </a:pPr>
              <a:t>4/11/2017</a:t>
            </a:fld>
            <a:endParaRPr lang="en-US">
              <a:solidFill>
                <a:srgbClr val="FFFFFF"/>
              </a:solidFill>
              <a:latin charset="0" typeface="Arial"/>
              <a:cs charset="0" typeface="Arial"/>
            </a:endParaRPr>
          </a:p>
        </p:txBody>
      </p:sp>
      <p:sp>
        <p:nvSpPr>
          <p:cNvPr id="3" name="Footer Placeholder 2"/>
          <p:cNvSpPr>
            <a:spLocks noGrp="1"/>
          </p:cNvSpPr>
          <p:nvPr>
            <p:ph idx="11" sz="quarter" type="ftr"/>
          </p:nvPr>
        </p:nvSpPr>
        <p:spPr/>
        <p:txBody>
          <a:bodyPr numCol="1"/>
          <a:lstStyle/>
          <a:p>
            <a:pPr fontAlgn="base">
              <a:spcBef>
                <a:spcPct val="0"/>
              </a:spcBef>
              <a:spcAft>
                <a:spcPct val="0"/>
              </a:spcAft>
              <a:defRPr/>
            </a:pPr>
            <a:r>
              <a:rPr lang="en-US">
                <a:solidFill>
                  <a:srgbClr val="FFFFFF"/>
                </a:solidFill>
                <a:latin charset="0" typeface="Arial"/>
                <a:cs charset="0" typeface="Arial"/>
              </a:rPr>
              <a:t>Weather.gov/houston</a:t>
            </a:r>
          </a:p>
        </p:txBody>
      </p:sp>
      <p:sp>
        <p:nvSpPr>
          <p:cNvPr id="4" name="Slide Number Placeholder 3"/>
          <p:cNvSpPr>
            <a:spLocks noGrp="1"/>
          </p:cNvSpPr>
          <p:nvPr>
            <p:ph idx="12" sz="quarter" type="sldNum"/>
          </p:nvPr>
        </p:nvSpPr>
        <p:spPr/>
        <p:txBody>
          <a:bodyPr numCol="1"/>
          <a:lstStyle/>
          <a:p>
            <a:pPr fontAlgn="base">
              <a:spcBef>
                <a:spcPct val="0"/>
              </a:spcBef>
              <a:spcAft>
                <a:spcPct val="0"/>
              </a:spcAft>
              <a:defRPr/>
            </a:pPr>
            <a:fld id="{7D6C5BF6-C798-410B-9AB2-F2B8017AC07E}" type="slidenum">
              <a:rPr lang="en-US">
                <a:solidFill>
                  <a:srgbClr val="FFFFFF"/>
                </a:solidFill>
                <a:latin charset="0" typeface="Arial"/>
                <a:cs charset="0" typeface="Arial"/>
              </a:rPr>
              <a:pPr fontAlgn="base">
                <a:spcBef>
                  <a:spcPct val="0"/>
                </a:spcBef>
                <a:spcAft>
                  <a:spcPct val="0"/>
                </a:spcAft>
                <a:defRPr/>
              </a:pPr>
              <a:t>20</a:t>
            </a:fld>
            <a:endParaRPr lang="en-US">
              <a:solidFill>
                <a:srgbClr val="FFFFFF"/>
              </a:solidFill>
              <a:latin charset="0" typeface="Arial"/>
              <a:cs charset="0" typeface="Arial"/>
            </a:endParaRPr>
          </a:p>
        </p:txBody>
      </p:sp>
      <p:pic>
        <p:nvPicPr>
          <p:cNvPr descr="C:\Users\Dan\AppData\Local\Temp\enhtmlclip\ScreenClip.png" id="3074" name="Picture 2"/>
          <p:cNvPicPr>
            <a:picLocks noChangeArrowheads="1" noChangeAspect="1"/>
          </p:cNvPicPr>
          <p:nvPr/>
        </p:nvPicPr>
        <p:blipFill>
          <a:blip cstate="print" r:embed="rId2">
            <a:extLst>
              <a:ext uri="{28A0092B-C50C-407E-A947-70E740481C1C}">
                <a14:useLocalDpi xmlns:a14="http://schemas.microsoft.com/office/drawing/2010/main" val="0"/>
              </a:ext>
            </a:extLst>
          </a:blip>
          <a:srcRect/>
          <a:stretch>
            <a:fillRect/>
          </a:stretch>
        </p:blipFill>
        <p:spPr>
          <a:xfrm>
            <a:off x="2686050" y="1086428"/>
            <a:ext cx="6762750" cy="57821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525000" y="3562351"/>
            <a:ext cx="2085975" cy="1200329"/>
          </a:xfrm>
          <a:prstGeom prst="rect">
            <a:avLst/>
          </a:prstGeom>
          <a:solidFill>
            <a:srgbClr val="C00000"/>
          </a:solidFill>
        </p:spPr>
        <p:txBody>
          <a:bodyPr numCol="1" rtlCol="0" wrap="square">
            <a:spAutoFit/>
          </a:bodyPr>
          <a:lstStyle/>
          <a:p>
            <a:pPr algn="ctr" fontAlgn="base">
              <a:spcBef>
                <a:spcPct val="0"/>
              </a:spcBef>
              <a:spcAft>
                <a:spcPct val="0"/>
              </a:spcAft>
            </a:pPr>
            <a:r>
              <a:rPr dirty="0" lang="en-US">
                <a:solidFill>
                  <a:srgbClr val="FFFFFF"/>
                </a:solidFill>
                <a:latin charset="0" typeface="Arial"/>
                <a:cs charset="0" typeface="Arial"/>
              </a:rPr>
              <a:t>From Ashley and Ashley, 2008; </a:t>
            </a:r>
          </a:p>
          <a:p>
            <a:pPr algn="ctr" fontAlgn="base">
              <a:spcBef>
                <a:spcPct val="0"/>
              </a:spcBef>
              <a:spcAft>
                <a:spcPct val="0"/>
              </a:spcAft>
            </a:pPr>
            <a:r>
              <a:rPr dirty="0" lang="en-US">
                <a:solidFill>
                  <a:srgbClr val="FFFFFF"/>
                </a:solidFill>
                <a:latin charset="0" typeface="Arial"/>
                <a:cs charset="0" typeface="Arial"/>
              </a:rPr>
              <a:t>50 years of data across the U.S.</a:t>
            </a:r>
          </a:p>
        </p:txBody>
      </p:sp>
    </p:spTree>
    <p:extLst>
      <p:ext uri="{BB962C8B-B14F-4D97-AF65-F5344CB8AC3E}">
        <p14:creationId xmlns:p14="http://schemas.microsoft.com/office/powerpoint/2010/main" val="2230265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Live_TV_Water_Rescue_Houston_Flood_2016_medium">
            <a:hlinkClick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028699" y="1069181"/>
            <a:ext cx="10291233" cy="5788819"/>
          </a:xfrm>
          <a:prstGeom prst="rect">
            <a:avLst/>
          </a:prstGeom>
        </p:spPr>
      </p:pic>
      <p:sp>
        <p:nvSpPr>
          <p:cNvPr id="3" name="Title 2"/>
          <p:cNvSpPr>
            <a:spLocks noGrp="1"/>
          </p:cNvSpPr>
          <p:nvPr>
            <p:ph type="title"/>
          </p:nvPr>
        </p:nvSpPr>
        <p:spPr>
          <a:xfrm>
            <a:off x="1204118" y="4762"/>
            <a:ext cx="10987881" cy="757238"/>
          </a:xfrm>
        </p:spPr>
        <p:txBody>
          <a:bodyPr numCol="1">
            <a:normAutofit/>
          </a:bodyPr>
          <a:lstStyle/>
          <a:p>
            <a:r>
              <a:rPr dirty="0" lang="en-US"/>
              <a:t>Houston Floods: April 18, 2016</a:t>
            </a:r>
          </a:p>
        </p:txBody>
      </p:sp>
    </p:spTree>
    <p:extLst>
      <p:ext uri="{BB962C8B-B14F-4D97-AF65-F5344CB8AC3E}">
        <p14:creationId xmlns:p14="http://schemas.microsoft.com/office/powerpoint/2010/main" val="2751703660"/>
      </p:ext>
    </p:extLst>
  </p:cSld>
  <p:clrMapOvr>
    <a:masterClrMapping/>
  </p:clrMapOvr>
  <p:timing>
    <p:tnLst>
      <p:par>
        <p:cTn dur="indefinite" id="1" nodeType="tmRoot" restart="never">
          <p:childTnLst>
            <p:seq concurrent="1" nextAc="seek">
              <p:cTn evtFilter="cancelBubble" fill="hold" id="2" nodeType="interactiveSeq" restart="whenNotActive">
                <p:stCondLst>
                  <p:cond delay="0" evt="onClick">
                    <p:tgtEl>
                      <p:spTgt spid="2"/>
                    </p:tgtEl>
                  </p:cond>
                </p:stCondLst>
                <p:endSync delay="0" evt="end">
                  <p:rtn val="all"/>
                </p:endSync>
                <p:childTnLst>
                  <p:par>
                    <p:cTn fill="hold" id="3">
                      <p:stCondLst>
                        <p:cond delay="0"/>
                      </p:stCondLst>
                      <p:childTnLst>
                        <p:par>
                          <p:cTn fill="hold" id="4">
                            <p:stCondLst>
                              <p:cond delay="0"/>
                            </p:stCondLst>
                            <p:childTnLst>
                              <p:par>
                                <p:cTn fill="hold" id="5" nodeType="clickEffect" presetClass="mediacall" presetID="2" presetSubtype="0">
                                  <p:stCondLst>
                                    <p:cond delay="0"/>
                                  </p:stCondLst>
                                  <p:childTnLst>
                                    <p:cmd cmd="togglePause" type="call">
                                      <p:cBhvr>
                                        <p:cTn dur="1" fill="hold" id="6"/>
                                        <p:tgtEl>
                                          <p:spTgt spid="2"/>
                                        </p:tgtEl>
                                      </p:cBhvr>
                                    </p:cmd>
                                  </p:childTnLst>
                                </p:cTn>
                              </p:par>
                            </p:childTnLst>
                          </p:cTn>
                        </p:par>
                      </p:childTnLst>
                    </p:cTn>
                  </p:par>
                </p:childTnLst>
              </p:cTn>
              <p:nextCondLst>
                <p:cond delay="0" evt="onClick">
                  <p:tgtEl>
                    <p:spTgt spid="2"/>
                  </p:tgtEl>
                </p:cond>
              </p:nextCondLst>
            </p:seq>
            <p:video>
              <p:cMediaNode vol="80000">
                <p:cTn display="0" fill="hold" id="7">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blipFill rotWithShape="1">
          <a:blip r:embed="rId2">
            <a:lum/>
          </a:blip>
          <a:srcRect/>
          <a:stretch>
            <a:fillRect b="-39000" t="-3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903538"/>
            <a:ext cx="12192000" cy="2387600"/>
          </a:xfrm>
        </p:spPr>
        <p:txBody>
          <a:bodyPr numCol="1"/>
          <a:lstStyle/>
          <a:p>
            <a:r>
              <a:rPr dirty="0" lang="en-US"/>
              <a:t>Hurricanes</a:t>
            </a:r>
          </a:p>
        </p:txBody>
      </p:sp>
    </p:spTree>
    <p:extLst>
      <p:ext uri="{BB962C8B-B14F-4D97-AF65-F5344CB8AC3E}">
        <p14:creationId xmlns:p14="http://schemas.microsoft.com/office/powerpoint/2010/main" val="2215395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dirty="0" lang="en-US"/>
              <a:t>Hurricane Season Begins June 1</a:t>
            </a:r>
          </a:p>
        </p:txBody>
      </p:sp>
      <p:sp>
        <p:nvSpPr>
          <p:cNvPr id="3" name="Content Placeholder 2"/>
          <p:cNvSpPr>
            <a:spLocks noGrp="1"/>
          </p:cNvSpPr>
          <p:nvPr>
            <p:ph idx="1"/>
          </p:nvPr>
        </p:nvSpPr>
        <p:spPr/>
        <p:txBody>
          <a:bodyPr numCol="1"/>
          <a:lstStyle/>
          <a:p>
            <a:endParaRPr dirty="0" lang="en-US"/>
          </a:p>
        </p:txBody>
      </p:sp>
      <p:pic>
        <p:nvPicPr>
          <p:cNvPr id="4" name="Shape 772"/>
          <p:cNvPicPr preferRelativeResize="0"/>
          <p:nvPr/>
        </p:nvPicPr>
        <p:blipFill rotWithShape="1">
          <a:blip r:embed="rId2">
            <a:alphaModFix/>
          </a:blip>
          <a:srcRect/>
          <a:stretch/>
        </p:blipFill>
        <p:spPr>
          <a:xfrm>
            <a:off x="383897" y="1455491"/>
            <a:ext cx="6946604" cy="4467224"/>
          </a:xfrm>
          <a:prstGeom prst="rect">
            <a:avLst/>
          </a:prstGeom>
          <a:noFill/>
          <a:ln>
            <a:noFill/>
          </a:ln>
        </p:spPr>
      </p:pic>
      <p:pic>
        <p:nvPicPr>
          <p:cNvPr id="6" name="Shape 774"/>
          <p:cNvPicPr preferRelativeResize="0"/>
          <p:nvPr/>
        </p:nvPicPr>
        <p:blipFill rotWithShape="1">
          <a:blip r:embed="rId3">
            <a:alphaModFix/>
          </a:blip>
          <a:srcRect/>
          <a:stretch/>
        </p:blipFill>
        <p:spPr>
          <a:xfrm>
            <a:off x="383897" y="1465797"/>
            <a:ext cx="6946604" cy="4456917"/>
          </a:xfrm>
          <a:prstGeom prst="rect">
            <a:avLst/>
          </a:prstGeom>
          <a:noFill/>
          <a:ln>
            <a:noFill/>
          </a:ln>
        </p:spPr>
      </p:pic>
      <p:sp>
        <p:nvSpPr>
          <p:cNvPr id="7" name="Shape 777"/>
          <p:cNvSpPr txBox="1"/>
          <p:nvPr/>
        </p:nvSpPr>
        <p:spPr>
          <a:xfrm>
            <a:off x="7353303" y="3199172"/>
            <a:ext cx="4800600" cy="1015662"/>
          </a:xfrm>
          <a:prstGeom prst="rect">
            <a:avLst/>
          </a:prstGeom>
          <a:solidFill>
            <a:schemeClr val="lt1"/>
          </a:solidFill>
          <a:ln>
            <a:noFill/>
          </a:ln>
        </p:spPr>
        <p:txBody>
          <a:bodyPr anchor="t" anchorCtr="0" bIns="45700" lIns="91425" numCol="1" rIns="91425" tIns="45700">
            <a:noAutofit/>
          </a:bodyPr>
          <a:lstStyle/>
          <a:p>
            <a:pPr algn="ctr" indent="0" lvl="0" marL="0" marR="0" rtl="0">
              <a:spcBef>
                <a:spcPts val="0"/>
              </a:spcBef>
              <a:spcAft>
                <a:spcPts val="0"/>
              </a:spcAft>
              <a:buSzPct val="25000"/>
              <a:buNone/>
            </a:pPr>
            <a:r>
              <a:rPr b="1" cap="none" dirty="0" i="1" lang="en-US" strike="noStrike" sz="2400" u="none">
                <a:solidFill>
                  <a:srgbClr val="FF0000"/>
                </a:solidFill>
                <a:latin typeface="Arial"/>
                <a:ea typeface="Arial"/>
                <a:cs typeface="Arial"/>
                <a:sym typeface="Arial"/>
              </a:rPr>
              <a:t>12 YEARS!</a:t>
            </a:r>
          </a:p>
          <a:p>
            <a:pPr algn="ctr" indent="0" lvl="0" marL="0" marR="0" rtl="0">
              <a:spcBef>
                <a:spcPts val="0"/>
              </a:spcBef>
              <a:spcAft>
                <a:spcPts val="0"/>
              </a:spcAft>
              <a:buSzPct val="25000"/>
              <a:buNone/>
            </a:pPr>
            <a:r>
              <a:rPr b="1" cap="none" dirty="0" i="1" lang="en-US" strike="noStrike" sz="1800" u="none">
                <a:solidFill>
                  <a:srgbClr val="666699"/>
                </a:solidFill>
                <a:latin typeface="Arial"/>
                <a:ea typeface="Arial"/>
                <a:cs typeface="Arial"/>
                <a:sym typeface="Arial"/>
              </a:rPr>
              <a:t>Hurricane Wilma (2005) last major hurricane landfall in the U.S.</a:t>
            </a:r>
          </a:p>
        </p:txBody>
      </p:sp>
      <p:sp>
        <p:nvSpPr>
          <p:cNvPr id="8" name="Shape 778"/>
          <p:cNvSpPr txBox="1"/>
          <p:nvPr/>
        </p:nvSpPr>
        <p:spPr>
          <a:xfrm>
            <a:off x="7353303" y="5020300"/>
            <a:ext cx="4800600" cy="1015662"/>
          </a:xfrm>
          <a:prstGeom prst="rect">
            <a:avLst/>
          </a:prstGeom>
          <a:solidFill>
            <a:schemeClr val="lt1"/>
          </a:solidFill>
          <a:ln>
            <a:noFill/>
          </a:ln>
        </p:spPr>
        <p:txBody>
          <a:bodyPr anchor="t" anchorCtr="0" bIns="45700" lIns="91425" numCol="1" rIns="91425" tIns="45700">
            <a:noAutofit/>
          </a:bodyPr>
          <a:lstStyle/>
          <a:p>
            <a:pPr algn="ctr" indent="0" lvl="0" marL="0" marR="0" rtl="0">
              <a:spcBef>
                <a:spcPts val="0"/>
              </a:spcBef>
              <a:spcAft>
                <a:spcPts val="0"/>
              </a:spcAft>
              <a:buSzPct val="25000"/>
              <a:buNone/>
            </a:pPr>
            <a:r>
              <a:rPr b="1" cap="none" dirty="0" i="1" lang="en-US" strike="noStrike" sz="2400" u="none">
                <a:solidFill>
                  <a:srgbClr val="FF0000"/>
                </a:solidFill>
                <a:latin typeface="Arial"/>
                <a:ea typeface="Arial"/>
                <a:cs typeface="Arial"/>
                <a:sym typeface="Arial"/>
              </a:rPr>
              <a:t>34 YEARS!</a:t>
            </a:r>
          </a:p>
          <a:p>
            <a:pPr algn="ctr" indent="0" lvl="0" marL="0" marR="0" rtl="0">
              <a:spcBef>
                <a:spcPts val="0"/>
              </a:spcBef>
              <a:spcAft>
                <a:spcPts val="0"/>
              </a:spcAft>
              <a:buSzPct val="25000"/>
              <a:buNone/>
            </a:pPr>
            <a:r>
              <a:rPr b="1" cap="none" dirty="0" i="1" lang="en-US" strike="noStrike" sz="1800" u="none">
                <a:solidFill>
                  <a:srgbClr val="666699"/>
                </a:solidFill>
                <a:latin typeface="Arial"/>
                <a:ea typeface="Arial"/>
                <a:cs typeface="Arial"/>
                <a:sym typeface="Arial"/>
              </a:rPr>
              <a:t>Hurricane Alicia (1983) last major hurricane landfall in Southeast Texas.</a:t>
            </a:r>
          </a:p>
        </p:txBody>
      </p:sp>
      <p:sp>
        <p:nvSpPr>
          <p:cNvPr id="9" name="Shape 779"/>
          <p:cNvSpPr txBox="1"/>
          <p:nvPr/>
        </p:nvSpPr>
        <p:spPr>
          <a:xfrm>
            <a:off x="7353303" y="1378044"/>
            <a:ext cx="4838697" cy="1015662"/>
          </a:xfrm>
          <a:prstGeom prst="rect">
            <a:avLst/>
          </a:prstGeom>
          <a:solidFill>
            <a:schemeClr val="lt1"/>
          </a:solidFill>
          <a:ln>
            <a:noFill/>
          </a:ln>
        </p:spPr>
        <p:txBody>
          <a:bodyPr anchor="t" anchorCtr="0" bIns="45700" lIns="91425" numCol="1" rIns="91425" tIns="45700">
            <a:noAutofit/>
          </a:bodyPr>
          <a:lstStyle/>
          <a:p>
            <a:pPr algn="ctr" indent="0" lvl="0" marL="0" marR="0" rtl="0">
              <a:spcBef>
                <a:spcPts val="0"/>
              </a:spcBef>
              <a:spcAft>
                <a:spcPts val="0"/>
              </a:spcAft>
              <a:buSzPct val="25000"/>
              <a:buNone/>
            </a:pPr>
            <a:r>
              <a:rPr b="1" cap="none" dirty="0" i="1" lang="en-US" strike="noStrike" sz="2400" u="none">
                <a:solidFill>
                  <a:srgbClr val="FF0000"/>
                </a:solidFill>
                <a:latin typeface="Arial"/>
                <a:ea typeface="Arial"/>
                <a:cs typeface="Arial"/>
                <a:sym typeface="Arial"/>
              </a:rPr>
              <a:t>9 YEARS!</a:t>
            </a:r>
          </a:p>
          <a:p>
            <a:pPr algn="ctr" indent="0" lvl="0" marL="0" marR="0" rtl="0">
              <a:spcBef>
                <a:spcPts val="0"/>
              </a:spcBef>
              <a:spcAft>
                <a:spcPts val="0"/>
              </a:spcAft>
              <a:buSzPct val="25000"/>
              <a:buNone/>
            </a:pPr>
            <a:r>
              <a:rPr b="1" cap="none" dirty="0" i="1" lang="en-US" strike="noStrike" sz="1800" u="none">
                <a:solidFill>
                  <a:srgbClr val="666699"/>
                </a:solidFill>
                <a:latin typeface="Arial"/>
                <a:ea typeface="Arial"/>
                <a:cs typeface="Arial"/>
                <a:sym typeface="Arial"/>
              </a:rPr>
              <a:t>Hurricane Ike (2008)  </a:t>
            </a:r>
          </a:p>
          <a:p>
            <a:pPr algn="ctr" indent="0" lvl="0" marL="0" marR="0" rtl="0">
              <a:spcBef>
                <a:spcPts val="0"/>
              </a:spcBef>
              <a:spcAft>
                <a:spcPts val="0"/>
              </a:spcAft>
              <a:buSzPct val="25000"/>
              <a:buNone/>
            </a:pPr>
            <a:r>
              <a:rPr b="1" cap="none" dirty="0" i="1" lang="en-US" strike="noStrike" sz="1800" u="none">
                <a:solidFill>
                  <a:srgbClr val="666699"/>
                </a:solidFill>
                <a:latin typeface="Arial"/>
                <a:ea typeface="Arial"/>
                <a:cs typeface="Arial"/>
                <a:sym typeface="Arial"/>
              </a:rPr>
              <a:t>last hurricane landfall in Southeast Texas.</a:t>
            </a:r>
          </a:p>
        </p:txBody>
      </p:sp>
      <p:pic>
        <p:nvPicPr>
          <p:cNvPr id="5" name="Shape 773"/>
          <p:cNvPicPr preferRelativeResize="0"/>
          <p:nvPr/>
        </p:nvPicPr>
        <p:blipFill rotWithShape="1">
          <a:blip r:embed="rId4">
            <a:alphaModFix/>
          </a:blip>
          <a:srcRect b="29948" l="23615" r="24362" t="23174"/>
          <a:stretch/>
        </p:blipFill>
        <p:spPr>
          <a:xfrm>
            <a:off x="383897" y="1455490"/>
            <a:ext cx="6946604" cy="4467224"/>
          </a:xfrm>
          <a:prstGeom prst="rect">
            <a:avLst/>
          </a:prstGeom>
          <a:noFill/>
          <a:ln>
            <a:noFill/>
          </a:ln>
        </p:spPr>
      </p:pic>
    </p:spTree>
    <p:extLst>
      <p:ext uri="{BB962C8B-B14F-4D97-AF65-F5344CB8AC3E}">
        <p14:creationId xmlns:p14="http://schemas.microsoft.com/office/powerpoint/2010/main" val="3612160269"/>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par>
                                <p:cTn fill="hold" grpId="0" id="7" nodeType="withEffect" presetClass="entr" presetID="1" presetSubtype="0">
                                  <p:stCondLst>
                                    <p:cond delay="0"/>
                                  </p:stCondLst>
                                  <p:childTnLst>
                                    <p:set>
                                      <p:cBhvr>
                                        <p:cTn dur="1" fill="hold" id="8">
                                          <p:stCondLst>
                                            <p:cond delay="0"/>
                                          </p:stCondLst>
                                        </p:cTn>
                                        <p:tgtEl>
                                          <p:spTgt spid="7"/>
                                        </p:tgtEl>
                                        <p:attrNameLst>
                                          <p:attrName>style.visibility</p:attrName>
                                        </p:attrNameLst>
                                      </p:cBhvr>
                                      <p:to>
                                        <p:strVal val="visible"/>
                                      </p:to>
                                    </p:set>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1" presetSubtype="0">
                                  <p:stCondLst>
                                    <p:cond delay="0"/>
                                  </p:stCondLst>
                                  <p:childTnLst>
                                    <p:set>
                                      <p:cBhvr>
                                        <p:cTn dur="1" fill="hold" id="12">
                                          <p:stCondLst>
                                            <p:cond delay="0"/>
                                          </p:stCondLst>
                                        </p:cTn>
                                        <p:tgtEl>
                                          <p:spTgt spid="5"/>
                                        </p:tgtEl>
                                        <p:attrNameLst>
                                          <p:attrName>style.visibility</p:attrName>
                                        </p:attrNameLst>
                                      </p:cBhvr>
                                      <p:to>
                                        <p:strVal val="visible"/>
                                      </p:to>
                                    </p:set>
                                  </p:childTnLst>
                                </p:cTn>
                              </p:par>
                              <p:par>
                                <p:cTn fill="hold" grpId="0" id="13" nodeType="withEffect" presetClass="entr" presetID="1" presetSubtype="0">
                                  <p:stCondLst>
                                    <p:cond delay="0"/>
                                  </p:stCondLst>
                                  <p:childTnLst>
                                    <p:set>
                                      <p:cBhvr>
                                        <p:cTn dur="1" fill="hold" id="14">
                                          <p:stCondLst>
                                            <p:cond delay="0"/>
                                          </p:stCondLst>
                                        </p:cTn>
                                        <p:tgtEl>
                                          <p:spTgt spid="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7"/>
      <p:bldP animBg="1" grpId="0" spid="8"/>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descr="http://www.nhc.noaa.gov/data/tracks/tracks-at-2016.png" id="4098" name="Picture 2"/>
          <p:cNvPicPr>
            <a:picLocks noChangeArrowheads="1" noChangeAspect="1"/>
          </p:cNvPicPr>
          <p:nvPr/>
        </p:nvPicPr>
        <p:blipFill rotWithShape="1">
          <a:blip r:embed="rId3">
            <a:extLst>
              <a:ext uri="{28A0092B-C50C-407E-A947-70E740481C1C}">
                <a14:useLocalDpi xmlns:a14="http://schemas.microsoft.com/office/drawing/2010/main" val="0"/>
              </a:ext>
            </a:extLst>
          </a:blip>
          <a:srcRect b="1363" l="2216" r="1186" t="3870"/>
          <a:stretch/>
        </p:blipFill>
        <p:spPr>
          <a:xfrm>
            <a:off x="2025445" y="1095609"/>
            <a:ext cx="7601821" cy="5762391"/>
          </a:xfrm>
          <a:prstGeom prst="rect">
            <a:avLst/>
          </a:prstGeom>
          <a:noFill/>
          <a:extLst>
            <a:ext uri="{909E8E84-426E-40DD-AFC4-6F175D3DCCD1}">
              <a14:hiddenFill xmlns:a14="http://schemas.microsoft.com/office/drawing/2010/main">
                <a:solidFill>
                  <a:srgbClr val="FFFFFF"/>
                </a:solidFill>
              </a14:hiddenFill>
            </a:ext>
          </a:extLst>
        </p:spPr>
      </p:pic>
      <p:sp>
        <p:nvSpPr>
          <p:cNvPr id="785" name="Shape 785"/>
          <p:cNvSpPr txBox="1"/>
          <p:nvPr/>
        </p:nvSpPr>
        <p:spPr>
          <a:xfrm>
            <a:off x="9743767" y="3013747"/>
            <a:ext cx="2330245" cy="646331"/>
          </a:xfrm>
          <a:prstGeom prst="rect">
            <a:avLst/>
          </a:prstGeom>
          <a:solidFill>
            <a:schemeClr val="lt1"/>
          </a:solidFill>
          <a:ln>
            <a:noFill/>
          </a:ln>
        </p:spPr>
        <p:txBody>
          <a:bodyPr anchor="t" anchorCtr="0" bIns="45700" lIns="91425" numCol="1" rIns="91425" tIns="45700">
            <a:noAutofit/>
          </a:bodyPr>
          <a:lstStyle/>
          <a:p>
            <a:pPr algn="ctr">
              <a:buSzPct val="25000"/>
            </a:pPr>
            <a:r>
              <a:rPr b="1" dirty="0" kern="0" lang="en-US" sz="2400">
                <a:solidFill>
                  <a:srgbClr val="000000"/>
                </a:solidFill>
                <a:latin typeface="Calibri"/>
                <a:ea typeface="Calibri"/>
                <a:cs typeface="Calibri"/>
                <a:sym typeface="Calibri"/>
              </a:rPr>
              <a:t>A close to normal year by just looking at the number of named storms </a:t>
            </a:r>
          </a:p>
        </p:txBody>
      </p:sp>
      <p:sp>
        <p:nvSpPr>
          <p:cNvPr id="2" name="Title 1"/>
          <p:cNvSpPr>
            <a:spLocks noGrp="1"/>
          </p:cNvSpPr>
          <p:nvPr>
            <p:ph type="title"/>
          </p:nvPr>
        </p:nvSpPr>
        <p:spPr/>
        <p:txBody>
          <a:bodyPr numCol="1"/>
          <a:lstStyle/>
          <a:p>
            <a:r>
              <a:rPr dirty="0" lang="en-US"/>
              <a:t>2016 Atlantic Season Summary</a:t>
            </a:r>
          </a:p>
        </p:txBody>
      </p:sp>
    </p:spTree>
    <p:extLst>
      <p:ext uri="{BB962C8B-B14F-4D97-AF65-F5344CB8AC3E}">
        <p14:creationId xmlns:p14="http://schemas.microsoft.com/office/powerpoint/2010/main" val="179789319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5" name="Content Placeholder 4"/>
          <p:cNvSpPr>
            <a:spLocks noGrp="1"/>
          </p:cNvSpPr>
          <p:nvPr>
            <p:ph idx="1"/>
          </p:nvPr>
        </p:nvSpPr>
        <p:spPr/>
        <p:txBody>
          <a:bodyPr numCol="1"/>
          <a:lstStyle/>
          <a:p>
            <a:r>
              <a:rPr dirty="0" lang="en-US"/>
              <a:t>Hurricane Season: June 1 - November 30</a:t>
            </a:r>
          </a:p>
          <a:p>
            <a:r>
              <a:rPr dirty="0" lang="en-US"/>
              <a:t>Historically, chances for Texas diminish in October after a few cold fronts have moved through the state</a:t>
            </a:r>
          </a:p>
          <a:p>
            <a:endParaRPr dirty="0" lang="en-US"/>
          </a:p>
        </p:txBody>
      </p:sp>
      <p:pic>
        <p:nvPicPr>
          <p:cNvPr id="848" name="Shape 848"/>
          <p:cNvPicPr preferRelativeResize="0"/>
          <p:nvPr/>
        </p:nvPicPr>
        <p:blipFill>
          <a:blip r:embed="rId3">
            <a:alphaModFix/>
          </a:blip>
          <a:stretch>
            <a:fillRect/>
          </a:stretch>
        </p:blipFill>
        <p:spPr>
          <a:xfrm>
            <a:off x="4904214" y="2841523"/>
            <a:ext cx="5950599" cy="3902176"/>
          </a:xfrm>
          <a:prstGeom prst="rect">
            <a:avLst/>
          </a:prstGeom>
          <a:noFill/>
          <a:ln>
            <a:noFill/>
          </a:ln>
        </p:spPr>
      </p:pic>
      <p:sp>
        <p:nvSpPr>
          <p:cNvPr id="849" name="Shape 849"/>
          <p:cNvSpPr txBox="1"/>
          <p:nvPr/>
        </p:nvSpPr>
        <p:spPr>
          <a:xfrm>
            <a:off x="1724175" y="3070287"/>
            <a:ext cx="1411500" cy="3792900"/>
          </a:xfrm>
          <a:prstGeom prst="rect">
            <a:avLst/>
          </a:prstGeom>
          <a:noFill/>
          <a:ln>
            <a:noFill/>
          </a:ln>
        </p:spPr>
        <p:txBody>
          <a:bodyPr anchor="t" anchorCtr="0" bIns="91425" lIns="91425" numCol="1" rIns="91425" tIns="91425">
            <a:noAutofit/>
          </a:bodyPr>
          <a:lstStyle/>
          <a:p>
            <a:pPr>
              <a:buClr>
                <a:srgbClr val="000000"/>
              </a:buClr>
              <a:buSzPct val="50000"/>
            </a:pPr>
            <a:r>
              <a:rPr b="1" dirty="0" kern="0" lang="en-US" sz="2200">
                <a:solidFill>
                  <a:srgbClr val="0070C0"/>
                </a:solidFill>
                <a:latin typeface="Arial"/>
                <a:cs typeface="Arial"/>
                <a:sym typeface="Arial"/>
              </a:rPr>
              <a:t>Arlene</a:t>
            </a:r>
          </a:p>
          <a:p>
            <a:pPr>
              <a:buClr>
                <a:srgbClr val="000000"/>
              </a:buClr>
              <a:buSzPct val="50000"/>
            </a:pPr>
            <a:r>
              <a:rPr b="1" dirty="0" kern="0" lang="en-US" sz="2200">
                <a:solidFill>
                  <a:srgbClr val="0070C0"/>
                </a:solidFill>
                <a:latin typeface="Arial"/>
                <a:cs typeface="Arial"/>
                <a:sym typeface="Arial"/>
              </a:rPr>
              <a:t>Bret</a:t>
            </a:r>
          </a:p>
          <a:p>
            <a:pPr>
              <a:buClr>
                <a:srgbClr val="000000"/>
              </a:buClr>
              <a:buSzPct val="50000"/>
            </a:pPr>
            <a:r>
              <a:rPr b="1" dirty="0" kern="0" lang="en-US" sz="2200">
                <a:solidFill>
                  <a:srgbClr val="0070C0"/>
                </a:solidFill>
                <a:latin typeface="Arial"/>
                <a:cs typeface="Arial"/>
                <a:sym typeface="Arial"/>
              </a:rPr>
              <a:t>Cindy</a:t>
            </a:r>
          </a:p>
          <a:p>
            <a:pPr>
              <a:buClr>
                <a:srgbClr val="000000"/>
              </a:buClr>
              <a:buSzPct val="50000"/>
            </a:pPr>
            <a:r>
              <a:rPr b="1" dirty="0" kern="0" lang="en-US" sz="2200">
                <a:solidFill>
                  <a:srgbClr val="0070C0"/>
                </a:solidFill>
                <a:latin typeface="Arial"/>
                <a:cs typeface="Arial"/>
                <a:sym typeface="Arial"/>
              </a:rPr>
              <a:t>Don</a:t>
            </a:r>
          </a:p>
          <a:p>
            <a:pPr>
              <a:buClr>
                <a:srgbClr val="000000"/>
              </a:buClr>
              <a:buSzPct val="50000"/>
            </a:pPr>
            <a:r>
              <a:rPr b="1" dirty="0" kern="0" lang="en-US" sz="2200">
                <a:solidFill>
                  <a:srgbClr val="0070C0"/>
                </a:solidFill>
                <a:latin typeface="Arial"/>
                <a:cs typeface="Arial"/>
                <a:sym typeface="Arial"/>
              </a:rPr>
              <a:t>Emily</a:t>
            </a:r>
          </a:p>
          <a:p>
            <a:pPr>
              <a:buClr>
                <a:srgbClr val="000000"/>
              </a:buClr>
              <a:buSzPct val="50000"/>
            </a:pPr>
            <a:r>
              <a:rPr b="1" dirty="0" kern="0" lang="en-US" sz="2200">
                <a:solidFill>
                  <a:srgbClr val="0070C0"/>
                </a:solidFill>
                <a:latin typeface="Arial"/>
                <a:cs typeface="Arial"/>
                <a:sym typeface="Arial"/>
              </a:rPr>
              <a:t>Franklin</a:t>
            </a:r>
          </a:p>
          <a:p>
            <a:pPr>
              <a:buClr>
                <a:srgbClr val="000000"/>
              </a:buClr>
              <a:buSzPct val="50000"/>
            </a:pPr>
            <a:r>
              <a:rPr b="1" dirty="0" kern="0" lang="en-US" sz="2200">
                <a:solidFill>
                  <a:srgbClr val="0070C0"/>
                </a:solidFill>
                <a:latin typeface="Arial"/>
                <a:cs typeface="Arial"/>
                <a:sym typeface="Arial"/>
              </a:rPr>
              <a:t>Gert</a:t>
            </a:r>
          </a:p>
          <a:p>
            <a:pPr>
              <a:buClr>
                <a:srgbClr val="000000"/>
              </a:buClr>
              <a:buSzPct val="50000"/>
            </a:pPr>
            <a:r>
              <a:rPr b="1" dirty="0" kern="0" lang="en-US" sz="2200">
                <a:solidFill>
                  <a:srgbClr val="0070C0"/>
                </a:solidFill>
                <a:latin typeface="Arial"/>
                <a:cs typeface="Arial"/>
                <a:sym typeface="Arial"/>
              </a:rPr>
              <a:t>Harvey</a:t>
            </a:r>
          </a:p>
          <a:p>
            <a:pPr>
              <a:buClr>
                <a:srgbClr val="000000"/>
              </a:buClr>
              <a:buSzPct val="50000"/>
            </a:pPr>
            <a:r>
              <a:rPr b="1" dirty="0" kern="0" lang="en-US" sz="2200">
                <a:solidFill>
                  <a:srgbClr val="0070C0"/>
                </a:solidFill>
                <a:latin typeface="Arial"/>
                <a:cs typeface="Arial"/>
                <a:sym typeface="Arial"/>
              </a:rPr>
              <a:t>Irma</a:t>
            </a:r>
          </a:p>
          <a:p>
            <a:pPr>
              <a:buClr>
                <a:srgbClr val="000000"/>
              </a:buClr>
              <a:buSzPct val="50000"/>
            </a:pPr>
            <a:r>
              <a:rPr b="1" dirty="0" kern="0" lang="en-US" sz="2200">
                <a:solidFill>
                  <a:srgbClr val="0070C0"/>
                </a:solidFill>
                <a:latin typeface="Arial"/>
                <a:cs typeface="Arial"/>
                <a:sym typeface="Arial"/>
              </a:rPr>
              <a:t>Jose</a:t>
            </a:r>
          </a:p>
          <a:p>
            <a:pPr>
              <a:buClr>
                <a:srgbClr val="000000"/>
              </a:buClr>
              <a:buSzPct val="50000"/>
            </a:pPr>
            <a:r>
              <a:rPr b="1" dirty="0" kern="0" lang="en-US" sz="2200">
                <a:solidFill>
                  <a:srgbClr val="0070C0"/>
                </a:solidFill>
                <a:latin typeface="Arial"/>
                <a:cs typeface="Arial"/>
                <a:sym typeface="Arial"/>
              </a:rPr>
              <a:t>Katia</a:t>
            </a:r>
          </a:p>
        </p:txBody>
      </p:sp>
      <p:sp>
        <p:nvSpPr>
          <p:cNvPr id="850" name="Shape 850"/>
          <p:cNvSpPr txBox="1"/>
          <p:nvPr/>
        </p:nvSpPr>
        <p:spPr>
          <a:xfrm>
            <a:off x="3051500" y="3334800"/>
            <a:ext cx="3000000" cy="3000000"/>
          </a:xfrm>
          <a:prstGeom prst="rect">
            <a:avLst/>
          </a:prstGeom>
          <a:noFill/>
          <a:ln>
            <a:noFill/>
          </a:ln>
        </p:spPr>
        <p:txBody>
          <a:bodyPr anchor="ctr" anchorCtr="0" bIns="91425" lIns="91425" numCol="1" rIns="91425" tIns="91425">
            <a:noAutofit/>
          </a:bodyPr>
          <a:lstStyle/>
          <a:p>
            <a:r>
              <a:rPr b="1" dirty="0" kern="0" lang="en-US" sz="2200">
                <a:solidFill>
                  <a:srgbClr val="0070C0"/>
                </a:solidFill>
                <a:latin typeface="Arial"/>
                <a:cs typeface="Arial"/>
                <a:sym typeface="Arial"/>
              </a:rPr>
              <a:t>Lee</a:t>
            </a:r>
          </a:p>
          <a:p>
            <a:r>
              <a:rPr b="1" dirty="0" kern="0" lang="en-US" sz="2200">
                <a:solidFill>
                  <a:srgbClr val="0070C0"/>
                </a:solidFill>
                <a:latin typeface="Arial"/>
                <a:cs typeface="Arial"/>
                <a:sym typeface="Arial"/>
              </a:rPr>
              <a:t>Maria</a:t>
            </a:r>
          </a:p>
          <a:p>
            <a:r>
              <a:rPr b="1" dirty="0" kern="0" lang="en-US" sz="2200">
                <a:solidFill>
                  <a:srgbClr val="0070C0"/>
                </a:solidFill>
                <a:latin typeface="Arial"/>
                <a:cs typeface="Arial"/>
                <a:sym typeface="Arial"/>
              </a:rPr>
              <a:t>Nate</a:t>
            </a:r>
          </a:p>
          <a:p>
            <a:r>
              <a:rPr b="1" dirty="0" kern="0" lang="en-US" sz="2200">
                <a:solidFill>
                  <a:srgbClr val="0070C0"/>
                </a:solidFill>
                <a:latin typeface="Arial"/>
                <a:cs typeface="Arial"/>
                <a:sym typeface="Arial"/>
              </a:rPr>
              <a:t>Ophelia</a:t>
            </a:r>
          </a:p>
          <a:p>
            <a:r>
              <a:rPr b="1" dirty="0" kern="0" lang="en-US" sz="2200">
                <a:solidFill>
                  <a:srgbClr val="0070C0"/>
                </a:solidFill>
                <a:latin typeface="Arial"/>
                <a:cs typeface="Arial"/>
                <a:sym typeface="Arial"/>
              </a:rPr>
              <a:t>Philippe</a:t>
            </a:r>
          </a:p>
          <a:p>
            <a:r>
              <a:rPr b="1" dirty="0" kern="0" lang="en-US" sz="2200">
                <a:solidFill>
                  <a:srgbClr val="0070C0"/>
                </a:solidFill>
                <a:latin typeface="Arial"/>
                <a:cs typeface="Arial"/>
                <a:sym typeface="Arial"/>
              </a:rPr>
              <a:t>Rina</a:t>
            </a:r>
          </a:p>
          <a:p>
            <a:r>
              <a:rPr b="1" dirty="0" kern="0" lang="en-US" sz="2200">
                <a:solidFill>
                  <a:srgbClr val="0070C0"/>
                </a:solidFill>
                <a:latin typeface="Arial"/>
                <a:cs typeface="Arial"/>
                <a:sym typeface="Arial"/>
              </a:rPr>
              <a:t>Sean</a:t>
            </a:r>
          </a:p>
          <a:p>
            <a:r>
              <a:rPr b="1" dirty="0" kern="0" lang="en-US" sz="2200">
                <a:solidFill>
                  <a:srgbClr val="0070C0"/>
                </a:solidFill>
                <a:latin typeface="Arial"/>
                <a:cs typeface="Arial"/>
                <a:sym typeface="Arial"/>
              </a:rPr>
              <a:t>Tammy</a:t>
            </a:r>
          </a:p>
          <a:p>
            <a:r>
              <a:rPr b="1" dirty="0" kern="0" lang="en-US" sz="2200">
                <a:solidFill>
                  <a:srgbClr val="0070C0"/>
                </a:solidFill>
                <a:latin typeface="Arial"/>
                <a:cs typeface="Arial"/>
                <a:sym typeface="Arial"/>
              </a:rPr>
              <a:t>Vince</a:t>
            </a:r>
          </a:p>
          <a:p>
            <a:r>
              <a:rPr b="1" dirty="0" kern="0" lang="en-US" sz="2200">
                <a:solidFill>
                  <a:srgbClr val="0070C0"/>
                </a:solidFill>
                <a:latin typeface="Arial"/>
                <a:cs typeface="Arial"/>
                <a:sym typeface="Arial"/>
              </a:rPr>
              <a:t>Whitney</a:t>
            </a:r>
          </a:p>
        </p:txBody>
      </p:sp>
      <p:sp>
        <p:nvSpPr>
          <p:cNvPr id="851" name="Shape 851"/>
          <p:cNvSpPr txBox="1"/>
          <p:nvPr/>
        </p:nvSpPr>
        <p:spPr>
          <a:xfrm>
            <a:off x="1577400" y="2708582"/>
            <a:ext cx="2686200" cy="708000"/>
          </a:xfrm>
          <a:prstGeom prst="rect">
            <a:avLst/>
          </a:prstGeom>
          <a:noFill/>
          <a:ln>
            <a:noFill/>
          </a:ln>
        </p:spPr>
        <p:txBody>
          <a:bodyPr anchor="t" anchorCtr="0" bIns="91425" lIns="91425" numCol="1" rIns="91425" tIns="91425">
            <a:noAutofit/>
          </a:bodyPr>
          <a:lstStyle/>
          <a:p>
            <a:pPr algn="ctr"/>
            <a:r>
              <a:rPr b="1" dirty="0" kern="0" lang="en-US" sz="2400" u="sng">
                <a:solidFill>
                  <a:srgbClr val="0070C0"/>
                </a:solidFill>
                <a:latin typeface="Arial"/>
                <a:cs typeface="Arial"/>
                <a:sym typeface="Arial"/>
              </a:rPr>
              <a:t>2017 Names</a:t>
            </a:r>
          </a:p>
        </p:txBody>
      </p:sp>
      <p:sp>
        <p:nvSpPr>
          <p:cNvPr id="4" name="Title 3"/>
          <p:cNvSpPr>
            <a:spLocks noGrp="1"/>
          </p:cNvSpPr>
          <p:nvPr>
            <p:ph type="title"/>
          </p:nvPr>
        </p:nvSpPr>
        <p:spPr/>
        <p:txBody>
          <a:bodyPr numCol="1"/>
          <a:lstStyle/>
          <a:p>
            <a:r>
              <a:rPr dirty="0" lang="en-US"/>
              <a:t>2017 Tropical Weather Outlook</a:t>
            </a:r>
          </a:p>
        </p:txBody>
      </p:sp>
    </p:spTree>
    <p:extLst>
      <p:ext uri="{BB962C8B-B14F-4D97-AF65-F5344CB8AC3E}">
        <p14:creationId xmlns:p14="http://schemas.microsoft.com/office/powerpoint/2010/main" val="62853930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2" name="Content Placeholder 1"/>
          <p:cNvSpPr>
            <a:spLocks noGrp="1"/>
          </p:cNvSpPr>
          <p:nvPr>
            <p:ph idx="1"/>
          </p:nvPr>
        </p:nvSpPr>
        <p:spPr/>
        <p:txBody>
          <a:bodyPr numCol="1"/>
          <a:lstStyle/>
          <a:p>
            <a:r>
              <a:rPr dirty="0" lang="en-US"/>
              <a:t>In an “average” hurricane season…</a:t>
            </a:r>
          </a:p>
          <a:p>
            <a:pPr lvl="1"/>
            <a:r>
              <a:rPr dirty="0" lang="en-US">
                <a:solidFill>
                  <a:srgbClr val="0070C0"/>
                </a:solidFill>
              </a:rPr>
              <a:t>11</a:t>
            </a:r>
            <a:r>
              <a:rPr dirty="0" lang="en-US"/>
              <a:t> named tropical storms (39-73 MPH)</a:t>
            </a:r>
          </a:p>
          <a:p>
            <a:pPr lvl="2"/>
            <a:r>
              <a:rPr dirty="0" lang="en-US" sz="2400">
                <a:solidFill>
                  <a:srgbClr val="0070C0"/>
                </a:solidFill>
              </a:rPr>
              <a:t>6</a:t>
            </a:r>
            <a:r>
              <a:rPr dirty="0" lang="en-US"/>
              <a:t> of which strengthen to hurricanes (74+ MPH)</a:t>
            </a:r>
          </a:p>
          <a:p>
            <a:pPr lvl="3"/>
            <a:r>
              <a:rPr dirty="0" lang="en-US" sz="2400">
                <a:solidFill>
                  <a:srgbClr val="0070C0"/>
                </a:solidFill>
              </a:rPr>
              <a:t>2</a:t>
            </a:r>
            <a:r>
              <a:rPr dirty="0" lang="en-US"/>
              <a:t> of which further strengthen to major hurricanes: category 3-5 (111+ MPH)</a:t>
            </a:r>
          </a:p>
          <a:p>
            <a:endParaRPr dirty="0" lang="en-US"/>
          </a:p>
        </p:txBody>
      </p:sp>
      <p:pic>
        <p:nvPicPr>
          <p:cNvPr id="858" name="Shape 858"/>
          <p:cNvPicPr preferRelativeResize="0"/>
          <p:nvPr/>
        </p:nvPicPr>
        <p:blipFill>
          <a:blip r:embed="rId3">
            <a:alphaModFix/>
          </a:blip>
          <a:stretch>
            <a:fillRect/>
          </a:stretch>
        </p:blipFill>
        <p:spPr>
          <a:xfrm>
            <a:off x="2975581" y="3319929"/>
            <a:ext cx="6070097" cy="3538071"/>
          </a:xfrm>
          <a:prstGeom prst="rect">
            <a:avLst/>
          </a:prstGeom>
          <a:noFill/>
          <a:ln>
            <a:noFill/>
          </a:ln>
        </p:spPr>
      </p:pic>
      <p:sp>
        <p:nvSpPr>
          <p:cNvPr id="4" name="Title 3"/>
          <p:cNvSpPr>
            <a:spLocks noGrp="1"/>
          </p:cNvSpPr>
          <p:nvPr>
            <p:ph type="title"/>
          </p:nvPr>
        </p:nvSpPr>
        <p:spPr/>
        <p:txBody>
          <a:bodyPr numCol="1"/>
          <a:lstStyle/>
          <a:p>
            <a:r>
              <a:rPr dirty="0" lang="en-US"/>
              <a:t>2017 Tropical Weather Outlook</a:t>
            </a:r>
          </a:p>
        </p:txBody>
      </p:sp>
    </p:spTree>
    <p:extLst>
      <p:ext uri="{BB962C8B-B14F-4D97-AF65-F5344CB8AC3E}">
        <p14:creationId xmlns:p14="http://schemas.microsoft.com/office/powerpoint/2010/main" val="117843795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graphicFrame>
        <p:nvGraphicFramePr>
          <p:cNvPr id="865" name="Shape 865"/>
          <p:cNvGraphicFramePr/>
          <p:nvPr>
            <p:extLst>
              <p:ext uri="{D42A27DB-BD31-4B8C-83A1-F6EECF244321}">
                <p14:modId xmlns:p14="http://schemas.microsoft.com/office/powerpoint/2010/main" val="3443486250"/>
              </p:ext>
            </p:extLst>
          </p:nvPr>
        </p:nvGraphicFramePr>
        <p:xfrm>
          <a:off x="1366684" y="1629692"/>
          <a:ext cx="8888361" cy="4109975"/>
        </p:xfrm>
        <a:graphic>
          <a:graphicData uri="http://schemas.openxmlformats.org/drawingml/2006/table">
            <a:tbl>
              <a:tblPr>
                <a:noFill/>
              </a:tblPr>
              <a:tblGrid>
                <a:gridCol w="4547504">
                  <a:extLst>
                    <a:ext uri="{9D8B030D-6E8A-4147-A177-3AD203B41FA5}">
                      <a16:colId xmlns:a16="http://schemas.microsoft.com/office/drawing/2014/main" val="20000"/>
                    </a:ext>
                  </a:extLst>
                </a:gridCol>
                <a:gridCol w="2183360">
                  <a:extLst>
                    <a:ext uri="{9D8B030D-6E8A-4147-A177-3AD203B41FA5}">
                      <a16:colId xmlns:a16="http://schemas.microsoft.com/office/drawing/2014/main" val="20002"/>
                    </a:ext>
                  </a:extLst>
                </a:gridCol>
                <a:gridCol w="2157497">
                  <a:extLst>
                    <a:ext uri="{9D8B030D-6E8A-4147-A177-3AD203B41FA5}">
                      <a16:colId xmlns:a16="http://schemas.microsoft.com/office/drawing/2014/main" val="20003"/>
                    </a:ext>
                  </a:extLst>
                </a:gridCol>
              </a:tblGrid>
              <a:tr h="1386025">
                <a:tc>
                  <a:txBody>
                    <a:bodyPr numCol="1"/>
                    <a:lstStyle/>
                    <a:p>
                      <a:pPr algn="r" indent="0" lvl="0" marL="0" marR="0" rtl="0">
                        <a:lnSpc>
                          <a:spcPct val="100000"/>
                        </a:lnSpc>
                        <a:spcBef>
                          <a:spcPts val="0"/>
                        </a:spcBef>
                        <a:spcAft>
                          <a:spcPts val="0"/>
                        </a:spcAft>
                        <a:buClr>
                          <a:schemeClr val="lt1"/>
                        </a:buClr>
                        <a:buSzPct val="25000"/>
                        <a:buFont typeface="Arial"/>
                        <a:buNone/>
                      </a:pPr>
                      <a:r>
                        <a:rPr b="1" cap="none" dirty="0"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Forecast Parameter</a:t>
                      </a:r>
                    </a:p>
                  </a:txBody>
                  <a:tcPr anchor="b" marB="45725" marL="68575" marR="68575" marT="45725">
                    <a:lnL cap="flat" cmpd="sng" w="9525">
                      <a:solidFill>
                        <a:srgbClr val="000000">
                          <a:alpha val="0"/>
                        </a:srgbClr>
                      </a:solidFill>
                      <a:prstDash val="solid"/>
                      <a:round/>
                      <a:headEnd len="med" type="none" w="med"/>
                      <a:tailEnd len="med" type="none" w="med"/>
                    </a:lnL>
                    <a:lnR cap="flat" cmpd="sng" w="12700">
                      <a:solidFill>
                        <a:schemeClr val="dk1"/>
                      </a:solidFill>
                      <a:prstDash val="solid"/>
                      <a:round/>
                      <a:headEnd len="med" type="none" w="med"/>
                      <a:tailEnd len="med" type="none" w="med"/>
                    </a:lnR>
                    <a:lnT cap="flat" cmpd="sng" w="9525">
                      <a:solidFill>
                        <a:srgbClr val="000000">
                          <a:alpha val="0"/>
                        </a:srgbClr>
                      </a:solidFill>
                      <a:prstDash val="solid"/>
                      <a:round/>
                      <a:headEnd len="med" type="none" w="med"/>
                      <a:tailEnd len="med" type="none" w="med"/>
                    </a:lnT>
                    <a:lnB cap="flat" cmpd="sng" w="12700">
                      <a:solidFill>
                        <a:schemeClr val="dk1"/>
                      </a:solidFill>
                      <a:prstDash val="solid"/>
                      <a:round/>
                      <a:headEnd len="med" type="none" w="med"/>
                      <a:tailEnd len="med" type="none" w="med"/>
                    </a:lnB>
                  </a:tcPr>
                </a:tc>
                <a:tc>
                  <a:txBody>
                    <a:bodyPr numCol="1"/>
                    <a:lstStyle/>
                    <a:p>
                      <a:pPr algn="ctr" indent="0" lvl="0" marL="0" marR="0" rtl="0">
                        <a:lnSpc>
                          <a:spcPct val="100000"/>
                        </a:lnSpc>
                        <a:spcBef>
                          <a:spcPts val="0"/>
                        </a:spcBef>
                        <a:spcAft>
                          <a:spcPts val="0"/>
                        </a:spcAft>
                        <a:buClr>
                          <a:srgbClr val="FF0000"/>
                        </a:buClr>
                        <a:buSzPct val="25000"/>
                        <a:buFont typeface="Arial"/>
                        <a:buNone/>
                      </a:pPr>
                      <a:r>
                        <a:rPr b="1" cap="none" dirty="0"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Final</a:t>
                      </a:r>
                    </a:p>
                    <a:p>
                      <a:pPr algn="ctr" indent="0" lvl="0" marL="0" marR="0" rtl="0">
                        <a:lnSpc>
                          <a:spcPct val="100000"/>
                        </a:lnSpc>
                        <a:spcBef>
                          <a:spcPts val="560"/>
                        </a:spcBef>
                        <a:spcAft>
                          <a:spcPts val="0"/>
                        </a:spcAft>
                        <a:buClr>
                          <a:srgbClr val="FF0000"/>
                        </a:buClr>
                        <a:buSzPct val="25000"/>
                        <a:buFont typeface="Arial"/>
                        <a:buNone/>
                      </a:pPr>
                      <a:r>
                        <a:rPr b="1" cap="none" dirty="0"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 Forecast</a:t>
                      </a:r>
                    </a:p>
                  </a:txBody>
                  <a:tcPr anchor="b" marB="45725" marL="68575" marR="68575" marT="45725">
                    <a:lnL algn="ctr" cap="flat" cmpd="sng" w="12700">
                      <a:solidFill>
                        <a:schemeClr val="dk1"/>
                      </a:solidFill>
                      <a:prstDash val="solid"/>
                      <a:round/>
                      <a:headEnd len="med" type="none" w="med"/>
                      <a:tailEnd len="med" type="none" w="med"/>
                    </a:lnL>
                    <a:lnR cap="flat" cmpd="sng" w="38100">
                      <a:solidFill>
                        <a:srgbClr val="DE0000"/>
                      </a:solidFill>
                      <a:prstDash val="solid"/>
                      <a:round/>
                      <a:headEnd len="med" type="none" w="med"/>
                      <a:tailEnd len="med" type="none" w="med"/>
                    </a:lnR>
                    <a:lnT cap="flat" cmpd="sng" w="9525">
                      <a:solidFill>
                        <a:srgbClr val="000000">
                          <a:alpha val="0"/>
                        </a:srgbClr>
                      </a:solidFill>
                      <a:prstDash val="solid"/>
                      <a:round/>
                      <a:headEnd len="med" type="none" w="med"/>
                      <a:tailEnd len="med" type="none" w="med"/>
                    </a:lnT>
                    <a:lnB algn="ctr" cap="flat" cmpd="sng" w="12700">
                      <a:solidFill>
                        <a:schemeClr val="dk1"/>
                      </a:solidFill>
                      <a:prstDash val="solid"/>
                      <a:round/>
                      <a:headEnd len="med" type="none" w="med"/>
                      <a:tailEnd len="med" type="none" w="med"/>
                    </a:lnB>
                  </a:tcPr>
                </a:tc>
                <a:tc>
                  <a:txBody>
                    <a:bodyPr numCol="1"/>
                    <a:lstStyle/>
                    <a:p>
                      <a:pPr algn="ctr" indent="0" lvl="0" marL="0" marR="0" rtl="0">
                        <a:lnSpc>
                          <a:spcPct val="100000"/>
                        </a:lnSpc>
                        <a:spcBef>
                          <a:spcPts val="0"/>
                        </a:spcBef>
                        <a:spcAft>
                          <a:spcPts val="0"/>
                        </a:spcAft>
                        <a:buClr>
                          <a:schemeClr val="lt1"/>
                        </a:buClr>
                        <a:buSzPct val="25000"/>
                        <a:buFont typeface="Arial"/>
                        <a:buNone/>
                      </a:pPr>
                      <a:r>
                        <a:rPr b="1" cap="none"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1981-2010 Median</a:t>
                      </a:r>
                    </a:p>
                  </a:txBody>
                  <a:tcPr anchor="b" marB="45725" marL="68575" marR="68575" marT="45725">
                    <a:lnL cap="flat" cmpd="sng" w="38100">
                      <a:solidFill>
                        <a:srgbClr val="DE0000"/>
                      </a:solidFill>
                      <a:prstDash val="solid"/>
                      <a:round/>
                      <a:headEnd len="med" type="none" w="med"/>
                      <a:tailEnd len="med" type="none" w="med"/>
                    </a:lnL>
                    <a:lnR cap="flat" cmpd="sng" w="9525">
                      <a:solidFill>
                        <a:srgbClr val="000000">
                          <a:alpha val="0"/>
                        </a:srgbClr>
                      </a:solidFill>
                      <a:prstDash val="solid"/>
                      <a:round/>
                      <a:headEnd len="med" type="none" w="med"/>
                      <a:tailEnd len="med" type="none" w="med"/>
                    </a:lnR>
                    <a:lnT cap="flat" cmpd="sng" w="9525">
                      <a:solidFill>
                        <a:srgbClr val="000000">
                          <a:alpha val="0"/>
                        </a:srgbClr>
                      </a:solidFill>
                      <a:prstDash val="solid"/>
                      <a:round/>
                      <a:headEnd len="med" type="none" w="med"/>
                      <a:tailEnd len="med" type="none" w="med"/>
                    </a:lnT>
                    <a:lnB cap="flat" cmpd="sng" w="12700">
                      <a:solidFill>
                        <a:schemeClr val="dk1"/>
                      </a:solidFill>
                      <a:prstDash val="solid"/>
                      <a:round/>
                      <a:headEnd len="med" type="none" w="med"/>
                      <a:tailEnd len="med" type="none" w="med"/>
                    </a:lnB>
                  </a:tcPr>
                </a:tc>
                <a:extLst>
                  <a:ext uri="{0D108BD9-81ED-4DB2-BD59-A6C34878D82A}">
                    <a16:rowId xmlns:a16="http://schemas.microsoft.com/office/drawing/2014/main" val="10000"/>
                  </a:ext>
                </a:extLst>
              </a:tr>
              <a:tr h="875900">
                <a:tc>
                  <a:txBody>
                    <a:bodyPr numCol="1"/>
                    <a:lstStyle/>
                    <a:p>
                      <a:pPr algn="r" indent="0" lvl="0" marL="0" marR="0" rtl="0">
                        <a:lnSpc>
                          <a:spcPct val="100000"/>
                        </a:lnSpc>
                        <a:spcBef>
                          <a:spcPts val="0"/>
                        </a:spcBef>
                        <a:spcAft>
                          <a:spcPts val="0"/>
                        </a:spcAft>
                        <a:buClr>
                          <a:schemeClr val="lt1"/>
                        </a:buClr>
                        <a:buSzPct val="25000"/>
                        <a:buFont typeface="Arial"/>
                        <a:buNone/>
                      </a:pPr>
                      <a:r>
                        <a:rPr b="1" cap="none" dirty="0"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Named Storms (NS)</a:t>
                      </a:r>
                    </a:p>
                  </a:txBody>
                  <a:tcPr anchor="ctr" marB="45725" marL="68575" marR="68575" marT="45725">
                    <a:lnL cap="flat" cmpd="sng" w="9525">
                      <a:solidFill>
                        <a:srgbClr val="000000">
                          <a:alpha val="0"/>
                        </a:srgbClr>
                      </a:solidFill>
                      <a:prstDash val="solid"/>
                      <a:round/>
                      <a:headEnd len="med" type="none" w="med"/>
                      <a:tailEnd len="med" type="none" w="med"/>
                    </a:lnL>
                    <a:lnR cap="flat" cmpd="sng" w="12700">
                      <a:solidFill>
                        <a:schemeClr val="dk1"/>
                      </a:solidFill>
                      <a:prstDash val="solid"/>
                      <a:round/>
                      <a:headEnd len="med" type="none" w="med"/>
                      <a:tailEnd len="med" type="none" w="med"/>
                    </a:lnR>
                    <a:lnT cap="flat" cmpd="sng" w="12700">
                      <a:solidFill>
                        <a:schemeClr val="dk1"/>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tcPr>
                </a:tc>
                <a:tc>
                  <a:txBody>
                    <a:bodyPr numCol="1"/>
                    <a:lstStyle/>
                    <a:p>
                      <a:pPr algn="ctr" indent="0" lvl="0" marL="0" marR="0" rtl="0">
                        <a:lnSpc>
                          <a:spcPct val="100000"/>
                        </a:lnSpc>
                        <a:spcBef>
                          <a:spcPts val="0"/>
                        </a:spcBef>
                        <a:spcAft>
                          <a:spcPts val="0"/>
                        </a:spcAft>
                        <a:buClr>
                          <a:srgbClr val="FF0000"/>
                        </a:buClr>
                        <a:buSzPct val="25000"/>
                        <a:buFont typeface="Arial"/>
                        <a:buNone/>
                      </a:pPr>
                      <a:r>
                        <a:rPr b="1" cap="none" dirty="0"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11</a:t>
                      </a:r>
                    </a:p>
                  </a:txBody>
                  <a:tcPr anchor="ctr" marB="45725" marL="68575" marR="68575" marT="45725">
                    <a:lnL algn="ctr" cap="flat" cmpd="sng" w="12700">
                      <a:solidFill>
                        <a:schemeClr val="dk1"/>
                      </a:solidFill>
                      <a:prstDash val="solid"/>
                      <a:round/>
                      <a:headEnd len="med" type="none" w="med"/>
                      <a:tailEnd len="med" type="none" w="med"/>
                    </a:lnL>
                    <a:lnR cap="flat" cmpd="sng" w="38100">
                      <a:solidFill>
                        <a:srgbClr val="DE0000"/>
                      </a:solidFill>
                      <a:prstDash val="solid"/>
                      <a:round/>
                      <a:headEnd len="med" type="none" w="med"/>
                      <a:tailEnd len="med" type="none" w="med"/>
                    </a:lnR>
                    <a:lnT algn="ctr" cap="flat" cmpd="sng" w="12700">
                      <a:solidFill>
                        <a:schemeClr val="dk1"/>
                      </a:solidFill>
                      <a:prstDash val="solid"/>
                      <a:round/>
                      <a:headEnd len="med" type="none" w="med"/>
                      <a:tailEnd len="med" type="none" w="med"/>
                    </a:lnT>
                    <a:lnB algn="ctr" cap="flat" cmpd="sng" w="9525">
                      <a:solidFill>
                        <a:srgbClr val="000000">
                          <a:alpha val="0"/>
                        </a:srgbClr>
                      </a:solidFill>
                      <a:prstDash val="solid"/>
                      <a:round/>
                      <a:headEnd len="med" type="none" w="med"/>
                      <a:tailEnd len="med" type="none" w="med"/>
                    </a:lnB>
                  </a:tcPr>
                </a:tc>
                <a:tc>
                  <a:txBody>
                    <a:bodyPr numCol="1"/>
                    <a:lstStyle/>
                    <a:p>
                      <a:pPr algn="ctr" indent="0" lvl="0" marL="0" marR="0" rtl="0">
                        <a:lnSpc>
                          <a:spcPct val="100000"/>
                        </a:lnSpc>
                        <a:spcBef>
                          <a:spcPts val="0"/>
                        </a:spcBef>
                        <a:spcAft>
                          <a:spcPts val="0"/>
                        </a:spcAft>
                        <a:buClr>
                          <a:schemeClr val="lt1"/>
                        </a:buClr>
                        <a:buSzPct val="25000"/>
                        <a:buFont typeface="Arial"/>
                        <a:buNone/>
                      </a:pPr>
                      <a:r>
                        <a:rPr b="1" cap="none" dirty="0"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12.0</a:t>
                      </a:r>
                    </a:p>
                  </a:txBody>
                  <a:tcPr anchor="ctr" marB="45725" marL="68575" marR="68575" marT="45725">
                    <a:lnL cap="flat" cmpd="sng" w="38100">
                      <a:solidFill>
                        <a:srgbClr val="DE0000"/>
                      </a:solidFill>
                      <a:prstDash val="solid"/>
                      <a:round/>
                      <a:headEnd len="med" type="none" w="med"/>
                      <a:tailEnd len="med" type="none" w="med"/>
                    </a:lnL>
                    <a:lnR cap="flat" cmpd="sng" w="9525">
                      <a:solidFill>
                        <a:srgbClr val="000000">
                          <a:alpha val="0"/>
                        </a:srgbClr>
                      </a:solidFill>
                      <a:prstDash val="solid"/>
                      <a:round/>
                      <a:headEnd len="med" type="none" w="med"/>
                      <a:tailEnd len="med" type="none" w="med"/>
                    </a:lnR>
                    <a:lnT cap="flat" cmpd="sng" w="12700">
                      <a:solidFill>
                        <a:schemeClr val="dk1"/>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tcPr>
                </a:tc>
                <a:extLst>
                  <a:ext uri="{0D108BD9-81ED-4DB2-BD59-A6C34878D82A}">
                    <a16:rowId xmlns:a16="http://schemas.microsoft.com/office/drawing/2014/main" val="10001"/>
                  </a:ext>
                </a:extLst>
              </a:tr>
              <a:tr h="878300">
                <a:tc>
                  <a:txBody>
                    <a:bodyPr numCol="1"/>
                    <a:lstStyle/>
                    <a:p>
                      <a:pPr algn="r" indent="0" lvl="0" marL="0" marR="0" rtl="0">
                        <a:lnSpc>
                          <a:spcPct val="100000"/>
                        </a:lnSpc>
                        <a:spcBef>
                          <a:spcPts val="0"/>
                        </a:spcBef>
                        <a:spcAft>
                          <a:spcPts val="0"/>
                        </a:spcAft>
                        <a:buClr>
                          <a:schemeClr val="lt1"/>
                        </a:buClr>
                        <a:buSzPct val="25000"/>
                        <a:buFont typeface="Arial"/>
                        <a:buNone/>
                      </a:pPr>
                      <a:r>
                        <a:rPr b="1" cap="none" dirty="0"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Hurricanes (H)</a:t>
                      </a:r>
                    </a:p>
                  </a:txBody>
                  <a:tcPr anchor="ctr" marB="45725" marL="68575" marR="68575" marT="45725">
                    <a:lnL cap="flat" cmpd="sng" w="9525">
                      <a:solidFill>
                        <a:srgbClr val="000000">
                          <a:alpha val="0"/>
                        </a:srgbClr>
                      </a:solidFill>
                      <a:prstDash val="solid"/>
                      <a:round/>
                      <a:headEnd len="med" type="none" w="med"/>
                      <a:tailEnd len="med" type="none" w="med"/>
                    </a:lnL>
                    <a:lnR cap="flat" cmpd="sng" w="12700">
                      <a:solidFill>
                        <a:schemeClr val="dk1"/>
                      </a:solidFill>
                      <a:prstDash val="solid"/>
                      <a:round/>
                      <a:headEnd len="med" type="none" w="med"/>
                      <a:tailEnd len="med" type="none" w="med"/>
                    </a:lnR>
                    <a:lnT cap="flat" cmpd="sng" w="9525">
                      <a:solidFill>
                        <a:srgbClr val="000000">
                          <a:alpha val="0"/>
                        </a:srgbClr>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tcPr>
                </a:tc>
                <a:tc>
                  <a:txBody>
                    <a:bodyPr numCol="1"/>
                    <a:lstStyle/>
                    <a:p>
                      <a:pPr algn="ctr" indent="0" lvl="0" marL="0" marR="0" rtl="0">
                        <a:lnSpc>
                          <a:spcPct val="100000"/>
                        </a:lnSpc>
                        <a:spcBef>
                          <a:spcPts val="0"/>
                        </a:spcBef>
                        <a:spcAft>
                          <a:spcPts val="0"/>
                        </a:spcAft>
                        <a:buClr>
                          <a:srgbClr val="FF0000"/>
                        </a:buClr>
                        <a:buSzPct val="25000"/>
                        <a:buFont typeface="Arial"/>
                        <a:buNone/>
                      </a:pPr>
                      <a:r>
                        <a:rPr b="1" cap="none" dirty="0"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4</a:t>
                      </a:r>
                    </a:p>
                  </a:txBody>
                  <a:tcPr anchor="ctr" marB="45725" marL="68575" marR="68575" marT="45725">
                    <a:lnL algn="ctr" cap="flat" cmpd="sng" w="12700">
                      <a:solidFill>
                        <a:schemeClr val="dk1"/>
                      </a:solidFill>
                      <a:prstDash val="solid"/>
                      <a:round/>
                      <a:headEnd len="med" type="none" w="med"/>
                      <a:tailEnd len="med" type="none" w="med"/>
                    </a:lnL>
                    <a:lnR cap="flat" cmpd="sng" w="38100">
                      <a:solidFill>
                        <a:srgbClr val="DE0000"/>
                      </a:solidFill>
                      <a:prstDash val="solid"/>
                      <a:round/>
                      <a:headEnd len="med" type="none" w="med"/>
                      <a:tailEnd len="med" type="none" w="med"/>
                    </a:lnR>
                    <a:lnT algn="ctr" cap="flat" cmpd="sng" w="9525">
                      <a:solidFill>
                        <a:srgbClr val="000000">
                          <a:alpha val="0"/>
                        </a:srgbClr>
                      </a:solidFill>
                      <a:prstDash val="solid"/>
                      <a:round/>
                      <a:headEnd len="med" type="none" w="med"/>
                      <a:tailEnd len="med" type="none" w="med"/>
                    </a:lnT>
                    <a:lnB algn="ctr" cap="flat" cmpd="sng" w="9525">
                      <a:solidFill>
                        <a:srgbClr val="000000">
                          <a:alpha val="0"/>
                        </a:srgbClr>
                      </a:solidFill>
                      <a:prstDash val="solid"/>
                      <a:round/>
                      <a:headEnd len="med" type="none" w="med"/>
                      <a:tailEnd len="med" type="none" w="med"/>
                    </a:lnB>
                  </a:tcPr>
                </a:tc>
                <a:tc>
                  <a:txBody>
                    <a:bodyPr numCol="1"/>
                    <a:lstStyle/>
                    <a:p>
                      <a:pPr algn="ctr" indent="0" lvl="0" marL="0" marR="0" rtl="0">
                        <a:lnSpc>
                          <a:spcPct val="100000"/>
                        </a:lnSpc>
                        <a:spcBef>
                          <a:spcPts val="0"/>
                        </a:spcBef>
                        <a:spcAft>
                          <a:spcPts val="0"/>
                        </a:spcAft>
                        <a:buClr>
                          <a:schemeClr val="lt1"/>
                        </a:buClr>
                        <a:buSzPct val="25000"/>
                        <a:buFont typeface="Arial"/>
                        <a:buNone/>
                      </a:pPr>
                      <a:r>
                        <a:rPr b="1" cap="none"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6.5</a:t>
                      </a:r>
                    </a:p>
                  </a:txBody>
                  <a:tcPr anchor="ctr" marB="45725" marL="68575" marR="68575" marT="45725">
                    <a:lnL cap="flat" cmpd="sng" w="38100">
                      <a:solidFill>
                        <a:srgbClr val="DE0000"/>
                      </a:solidFill>
                      <a:prstDash val="solid"/>
                      <a:round/>
                      <a:headEnd len="med" type="none" w="med"/>
                      <a:tailEnd len="med" type="none" w="med"/>
                    </a:lnL>
                    <a:lnR cap="flat" cmpd="sng" w="9525">
                      <a:solidFill>
                        <a:srgbClr val="000000">
                          <a:alpha val="0"/>
                        </a:srgbClr>
                      </a:solidFill>
                      <a:prstDash val="solid"/>
                      <a:round/>
                      <a:headEnd len="med" type="none" w="med"/>
                      <a:tailEnd len="med" type="none" w="med"/>
                    </a:lnR>
                    <a:lnT cap="flat" cmpd="sng" w="9525">
                      <a:solidFill>
                        <a:srgbClr val="000000">
                          <a:alpha val="0"/>
                        </a:srgbClr>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tcPr>
                </a:tc>
                <a:extLst>
                  <a:ext uri="{0D108BD9-81ED-4DB2-BD59-A6C34878D82A}">
                    <a16:rowId xmlns:a16="http://schemas.microsoft.com/office/drawing/2014/main" val="10002"/>
                  </a:ext>
                </a:extLst>
              </a:tr>
              <a:tr h="969750">
                <a:tc>
                  <a:txBody>
                    <a:bodyPr numCol="1"/>
                    <a:lstStyle/>
                    <a:p>
                      <a:pPr algn="r" indent="0" lvl="0" marL="0" marR="0" rtl="0">
                        <a:lnSpc>
                          <a:spcPct val="100000"/>
                        </a:lnSpc>
                        <a:spcBef>
                          <a:spcPts val="0"/>
                        </a:spcBef>
                        <a:spcAft>
                          <a:spcPts val="0"/>
                        </a:spcAft>
                        <a:buClr>
                          <a:schemeClr val="lt1"/>
                        </a:buClr>
                        <a:buSzPct val="25000"/>
                        <a:buFont typeface="Arial"/>
                        <a:buNone/>
                      </a:pPr>
                      <a:r>
                        <a:rPr b="1" cap="none" dirty="0"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Major Hurricanes (MH)</a:t>
                      </a:r>
                    </a:p>
                  </a:txBody>
                  <a:tcPr anchor="ctr" marB="45725" marL="68575" marR="68575" marT="45725">
                    <a:lnL cap="flat" cmpd="sng" w="9525">
                      <a:solidFill>
                        <a:srgbClr val="000000">
                          <a:alpha val="0"/>
                        </a:srgbClr>
                      </a:solidFill>
                      <a:prstDash val="solid"/>
                      <a:round/>
                      <a:headEnd len="med" type="none" w="med"/>
                      <a:tailEnd len="med" type="none" w="med"/>
                    </a:lnL>
                    <a:lnR cap="flat" cmpd="sng" w="12700">
                      <a:solidFill>
                        <a:schemeClr val="dk1"/>
                      </a:solidFill>
                      <a:prstDash val="solid"/>
                      <a:round/>
                      <a:headEnd len="med" type="none" w="med"/>
                      <a:tailEnd len="med" type="none" w="med"/>
                    </a:lnR>
                    <a:lnT cap="flat" cmpd="sng" w="9525">
                      <a:solidFill>
                        <a:srgbClr val="000000">
                          <a:alpha val="0"/>
                        </a:srgbClr>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tcPr>
                </a:tc>
                <a:tc>
                  <a:txBody>
                    <a:bodyPr numCol="1"/>
                    <a:lstStyle/>
                    <a:p>
                      <a:pPr algn="ctr" indent="0" lvl="0" marL="0" marR="0" rtl="0">
                        <a:lnSpc>
                          <a:spcPct val="100000"/>
                        </a:lnSpc>
                        <a:spcBef>
                          <a:spcPts val="0"/>
                        </a:spcBef>
                        <a:spcAft>
                          <a:spcPts val="0"/>
                        </a:spcAft>
                        <a:buClr>
                          <a:srgbClr val="FF0000"/>
                        </a:buClr>
                        <a:buSzPct val="25000"/>
                        <a:buFont typeface="Arial"/>
                        <a:buNone/>
                      </a:pPr>
                      <a:r>
                        <a:rPr b="1" cap="none"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2</a:t>
                      </a:r>
                    </a:p>
                  </a:txBody>
                  <a:tcPr anchor="ctr" marB="45725" marL="68575" marR="68575" marT="45725">
                    <a:lnL algn="ctr" cap="flat" cmpd="sng" w="12700">
                      <a:solidFill>
                        <a:schemeClr val="dk1"/>
                      </a:solidFill>
                      <a:prstDash val="solid"/>
                      <a:round/>
                      <a:headEnd len="med" type="none" w="med"/>
                      <a:tailEnd len="med" type="none" w="med"/>
                    </a:lnL>
                    <a:lnR cap="flat" cmpd="sng" w="38100">
                      <a:solidFill>
                        <a:srgbClr val="DE0000"/>
                      </a:solidFill>
                      <a:prstDash val="solid"/>
                      <a:round/>
                      <a:headEnd len="med" type="none" w="med"/>
                      <a:tailEnd len="med" type="none" w="med"/>
                    </a:lnR>
                    <a:lnT algn="ctr" cap="flat" cmpd="sng" w="9525">
                      <a:solidFill>
                        <a:srgbClr val="000000">
                          <a:alpha val="0"/>
                        </a:srgbClr>
                      </a:solidFill>
                      <a:prstDash val="solid"/>
                      <a:round/>
                      <a:headEnd len="med" type="none" w="med"/>
                      <a:tailEnd len="med" type="none" w="med"/>
                    </a:lnT>
                    <a:lnB algn="ctr" cap="flat" cmpd="sng" w="9525">
                      <a:solidFill>
                        <a:srgbClr val="000000">
                          <a:alpha val="0"/>
                        </a:srgbClr>
                      </a:solidFill>
                      <a:prstDash val="solid"/>
                      <a:round/>
                      <a:headEnd len="med" type="none" w="med"/>
                      <a:tailEnd len="med" type="none" w="med"/>
                    </a:lnB>
                  </a:tcPr>
                </a:tc>
                <a:tc>
                  <a:txBody>
                    <a:bodyPr numCol="1"/>
                    <a:lstStyle/>
                    <a:p>
                      <a:pPr algn="ctr" indent="0" lvl="0" marL="0" marR="0" rtl="0">
                        <a:lnSpc>
                          <a:spcPct val="100000"/>
                        </a:lnSpc>
                        <a:spcBef>
                          <a:spcPts val="0"/>
                        </a:spcBef>
                        <a:spcAft>
                          <a:spcPts val="0"/>
                        </a:spcAft>
                        <a:buClr>
                          <a:schemeClr val="lt1"/>
                        </a:buClr>
                        <a:buSzPct val="25000"/>
                        <a:buFont typeface="Arial"/>
                        <a:buNone/>
                      </a:pPr>
                      <a:r>
                        <a:rPr b="1" cap="none" dirty="0" i="0" lang="en-US" strike="noStrike" sz="2800" u="none">
                          <a:solidFill>
                            <a:schemeClr val="tx1"/>
                          </a:solidFill>
                          <a:latin charset="0" panose="020B0604030504040204" pitchFamily="34" typeface="Tahoma"/>
                          <a:ea charset="0" panose="020B0604030504040204" pitchFamily="34" typeface="Tahoma"/>
                          <a:cs charset="0" panose="020B0604030504040204" pitchFamily="34" typeface="Tahoma"/>
                          <a:sym typeface="Calibri"/>
                        </a:rPr>
                        <a:t>2.0</a:t>
                      </a:r>
                    </a:p>
                  </a:txBody>
                  <a:tcPr anchor="ctr" marB="45725" marL="68575" marR="68575" marT="45725">
                    <a:lnL cap="flat" cmpd="sng" w="38100">
                      <a:solidFill>
                        <a:srgbClr val="DE0000"/>
                      </a:solidFill>
                      <a:prstDash val="solid"/>
                      <a:round/>
                      <a:headEnd len="med" type="none" w="med"/>
                      <a:tailEnd len="med" type="none" w="med"/>
                    </a:lnL>
                    <a:lnR cap="flat" cmpd="sng" w="9525">
                      <a:solidFill>
                        <a:srgbClr val="000000">
                          <a:alpha val="0"/>
                        </a:srgbClr>
                      </a:solidFill>
                      <a:prstDash val="solid"/>
                      <a:round/>
                      <a:headEnd len="med" type="none" w="med"/>
                      <a:tailEnd len="med" type="none" w="med"/>
                    </a:lnR>
                    <a:lnT cap="flat" cmpd="sng" w="9525">
                      <a:solidFill>
                        <a:srgbClr val="000000">
                          <a:alpha val="0"/>
                        </a:srgbClr>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numCol="1"/>
          <a:lstStyle/>
          <a:p>
            <a:r>
              <a:rPr dirty="0" lang="en-US"/>
              <a:t>CSU 2017 Forecast (April 6, 2017)</a:t>
            </a:r>
          </a:p>
        </p:txBody>
      </p:sp>
    </p:spTree>
    <p:extLst>
      <p:ext uri="{BB962C8B-B14F-4D97-AF65-F5344CB8AC3E}">
        <p14:creationId xmlns:p14="http://schemas.microsoft.com/office/powerpoint/2010/main" val="417384259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2" name="Content Placeholder 1"/>
          <p:cNvSpPr>
            <a:spLocks noGrp="1"/>
          </p:cNvSpPr>
          <p:nvPr>
            <p:ph idx="1"/>
          </p:nvPr>
        </p:nvSpPr>
        <p:spPr/>
        <p:txBody>
          <a:bodyPr numCol="1">
            <a:normAutofit/>
          </a:bodyPr>
          <a:lstStyle/>
          <a:p>
            <a:r>
              <a:rPr dirty="0" lang="en-US"/>
              <a:t>NOAA releases their 2017 outlook in late May</a:t>
            </a:r>
          </a:p>
          <a:p>
            <a:r>
              <a:rPr dirty="0" lang="en-US"/>
              <a:t>Consensus is for a near or slightly below normal season overall in the Atlantic</a:t>
            </a:r>
          </a:p>
          <a:p>
            <a:pPr lvl="1"/>
            <a:r>
              <a:rPr dirty="0" lang="en-US"/>
              <a:t>No information about tropical activity in the Gulf or Texas landfalls</a:t>
            </a:r>
          </a:p>
          <a:p>
            <a:r>
              <a:rPr dirty="0" lang="en-US"/>
              <a:t>Need to be prepared every year for a possible landfall</a:t>
            </a:r>
          </a:p>
          <a:p>
            <a:endParaRPr dirty="0" lang="en-US"/>
          </a:p>
          <a:p>
            <a:r>
              <a:rPr dirty="0" lang="en-US">
                <a:solidFill>
                  <a:srgbClr val="FF0000"/>
                </a:solidFill>
              </a:rPr>
              <a:t>Bottom line: the number of forecast storms doesn’t matter</a:t>
            </a:r>
          </a:p>
          <a:p>
            <a:pPr lvl="1"/>
            <a:r>
              <a:rPr dirty="0" lang="en-US"/>
              <a:t>It only takes one for a bad year!</a:t>
            </a:r>
          </a:p>
          <a:p>
            <a:endParaRPr dirty="0" lang="en-US"/>
          </a:p>
        </p:txBody>
      </p:sp>
      <p:sp>
        <p:nvSpPr>
          <p:cNvPr id="4" name="Title 3"/>
          <p:cNvSpPr>
            <a:spLocks noGrp="1"/>
          </p:cNvSpPr>
          <p:nvPr>
            <p:ph type="title"/>
          </p:nvPr>
        </p:nvSpPr>
        <p:spPr/>
        <p:txBody>
          <a:bodyPr numCol="1"/>
          <a:lstStyle/>
          <a:p>
            <a:r>
              <a:rPr dirty="0" lang="en-US"/>
              <a:t>2017 Tropical Weather Outlook</a:t>
            </a:r>
          </a:p>
        </p:txBody>
      </p:sp>
    </p:spTree>
    <p:extLst>
      <p:ext uri="{BB962C8B-B14F-4D97-AF65-F5344CB8AC3E}">
        <p14:creationId xmlns:p14="http://schemas.microsoft.com/office/powerpoint/2010/main" val="77020731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903538"/>
            <a:ext cx="12192000" cy="2387600"/>
          </a:xfrm>
        </p:spPr>
        <p:txBody>
          <a:bodyPr numCol="1"/>
          <a:lstStyle/>
          <a:p>
            <a:r>
              <a:rPr dirty="0" lang="en-US"/>
              <a:t>River &amp; Flash Flooding</a:t>
            </a:r>
          </a:p>
        </p:txBody>
      </p:sp>
    </p:spTree>
    <p:extLst>
      <p:ext uri="{BB962C8B-B14F-4D97-AF65-F5344CB8AC3E}">
        <p14:creationId xmlns:p14="http://schemas.microsoft.com/office/powerpoint/2010/main" val="1282738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879" name="Shape 879"/>
          <p:cNvPicPr preferRelativeResize="0"/>
          <p:nvPr/>
        </p:nvPicPr>
        <p:blipFill>
          <a:blip r:embed="rId3">
            <a:alphaModFix/>
          </a:blip>
          <a:stretch>
            <a:fillRect/>
          </a:stretch>
        </p:blipFill>
        <p:spPr>
          <a:xfrm>
            <a:off x="881619" y="1183091"/>
            <a:ext cx="5007904" cy="5526958"/>
          </a:xfrm>
          <a:prstGeom prst="rect">
            <a:avLst/>
          </a:prstGeom>
          <a:ln>
            <a:noFill/>
          </a:ln>
          <a:effectLst>
            <a:outerShdw algn="tl" blurRad="292100" dir="2700000" dist="139700" rotWithShape="0">
              <a:srgbClr val="333333">
                <a:alpha val="65000"/>
              </a:srgbClr>
            </a:outerShdw>
          </a:effectLst>
        </p:spPr>
      </p:pic>
      <p:pic>
        <p:nvPicPr>
          <p:cNvPr id="880" name="Shape 880"/>
          <p:cNvPicPr preferRelativeResize="0"/>
          <p:nvPr/>
        </p:nvPicPr>
        <p:blipFill rotWithShape="1">
          <a:blip r:embed="rId4">
            <a:alphaModFix/>
          </a:blip>
          <a:srcRect l="4987" r="9020"/>
          <a:stretch/>
        </p:blipFill>
        <p:spPr>
          <a:xfrm>
            <a:off x="6638090" y="1183091"/>
            <a:ext cx="4752608" cy="5526958"/>
          </a:xfrm>
          <a:prstGeom prst="rect">
            <a:avLst/>
          </a:prstGeom>
          <a:ln>
            <a:noFill/>
          </a:ln>
          <a:effectLst>
            <a:outerShdw algn="tl" blurRad="292100" dir="2700000" dist="139700" rotWithShape="0">
              <a:srgbClr val="333333">
                <a:alpha val="65000"/>
              </a:srgbClr>
            </a:outerShdw>
          </a:effectLst>
        </p:spPr>
      </p:pic>
      <p:sp>
        <p:nvSpPr>
          <p:cNvPr id="4" name="Title 3"/>
          <p:cNvSpPr>
            <a:spLocks noGrp="1"/>
          </p:cNvSpPr>
          <p:nvPr>
            <p:ph type="title"/>
          </p:nvPr>
        </p:nvSpPr>
        <p:spPr>
          <a:xfrm>
            <a:off x="1204118" y="4762"/>
            <a:ext cx="10987881" cy="757238"/>
          </a:xfrm>
        </p:spPr>
        <p:txBody>
          <a:bodyPr numCol="1">
            <a:noAutofit/>
          </a:bodyPr>
          <a:lstStyle/>
          <a:p>
            <a:r>
              <a:rPr dirty="0" lang="en-US" sz="3800"/>
              <a:t>Storms Can Develop Quickly Near the Coast</a:t>
            </a:r>
          </a:p>
        </p:txBody>
      </p:sp>
      <p:sp>
        <p:nvSpPr>
          <p:cNvPr id="2" name="Content Placeholder 1"/>
          <p:cNvSpPr>
            <a:spLocks noGrp="1"/>
          </p:cNvSpPr>
          <p:nvPr>
            <p:ph idx="1"/>
          </p:nvPr>
        </p:nvSpPr>
        <p:spPr>
          <a:xfrm>
            <a:off x="1966452" y="3392129"/>
            <a:ext cx="8573729" cy="2320413"/>
          </a:xfrm>
          <a:solidFill>
            <a:schemeClr val="tx1">
              <a:alpha val="57000"/>
            </a:schemeClr>
          </a:solidFill>
        </p:spPr>
        <p:txBody>
          <a:bodyPr numCol="1"/>
          <a:lstStyle/>
          <a:p>
            <a:r>
              <a:rPr dirty="0" lang="en-US">
                <a:ln>
                  <a:solidFill>
                    <a:schemeClr val="tx1"/>
                  </a:solidFill>
                </a:ln>
                <a:solidFill>
                  <a:srgbClr val="FFFF00"/>
                </a:solidFill>
                <a:effectLst>
                  <a:outerShdw algn="tl" blurRad="38100" dir="2700000" dist="38100">
                    <a:srgbClr val="000000"/>
                  </a:outerShdw>
                </a:effectLst>
              </a:rPr>
              <a:t>Are you prepared to implement your plan quickly with minimal lead time?</a:t>
            </a:r>
          </a:p>
          <a:p>
            <a:r>
              <a:rPr dirty="0" lang="en-US">
                <a:ln>
                  <a:solidFill>
                    <a:schemeClr val="tx1"/>
                  </a:solidFill>
                </a:ln>
                <a:solidFill>
                  <a:srgbClr val="FFFF00"/>
                </a:solidFill>
                <a:effectLst>
                  <a:outerShdw algn="tl" blurRad="38100" dir="2700000" dist="38100">
                    <a:srgbClr val="000000"/>
                  </a:outerShdw>
                </a:effectLst>
              </a:rPr>
              <a:t>You may need to make important decisions based on a forecast before watches or warnings are issued</a:t>
            </a:r>
          </a:p>
          <a:p>
            <a:endParaRPr dirty="0" lang="en-US">
              <a:ln>
                <a:solidFill>
                  <a:schemeClr val="tx1"/>
                </a:solidFill>
              </a:ln>
              <a:solidFill>
                <a:srgbClr val="FFFF00"/>
              </a:solidFill>
              <a:effectLst>
                <a:outerShdw algn="tl" blurRad="38100" dir="2700000" dist="38100">
                  <a:srgbClr val="000000"/>
                </a:outerShdw>
              </a:effectLst>
            </a:endParaRPr>
          </a:p>
        </p:txBody>
      </p:sp>
    </p:spTree>
    <p:extLst>
      <p:ext uri="{BB962C8B-B14F-4D97-AF65-F5344CB8AC3E}">
        <p14:creationId xmlns:p14="http://schemas.microsoft.com/office/powerpoint/2010/main" val="2434761926"/>
      </p:ext>
    </p:extLst>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2">
                                            <p:bg/>
                                          </p:spTgt>
                                        </p:tgtEl>
                                        <p:attrNameLst>
                                          <p:attrName>style.visibility</p:attrName>
                                        </p:attrNameLst>
                                      </p:cBhvr>
                                      <p:to>
                                        <p:strVal val="visible"/>
                                      </p:to>
                                    </p:set>
                                  </p:childTnLst>
                                </p:cTn>
                              </p:par>
                              <p:par>
                                <p:cTn fill="hold" grpId="0" id="7" nodeType="withEffect" presetClass="entr" presetID="1" presetSubtype="0">
                                  <p:stCondLst>
                                    <p:cond delay="0"/>
                                  </p:stCondLst>
                                  <p:childTnLst>
                                    <p:set>
                                      <p:cBhvr>
                                        <p:cTn dur="1" fill="hold" id="8">
                                          <p:stCondLst>
                                            <p:cond delay="0"/>
                                          </p:stCondLst>
                                        </p:cTn>
                                        <p:tgtEl>
                                          <p:spTgt spid="2">
                                            <p:txEl>
                                              <p:pRg end="0" st="0"/>
                                            </p:txEl>
                                          </p:spTgt>
                                        </p:tgtEl>
                                        <p:attrNameLst>
                                          <p:attrName>style.visibility</p:attrName>
                                        </p:attrNameLst>
                                      </p:cBhvr>
                                      <p:to>
                                        <p:strVal val="visible"/>
                                      </p:to>
                                    </p:set>
                                  </p:childTnLst>
                                </p:cTn>
                              </p:par>
                              <p:par>
                                <p:cTn fill="hold" grpId="0" id="9" nodeType="withEffect" presetClass="entr" presetID="1" presetSubtype="0">
                                  <p:stCondLst>
                                    <p:cond delay="0"/>
                                  </p:stCondLst>
                                  <p:childTnLst>
                                    <p:set>
                                      <p:cBhvr>
                                        <p:cTn dur="1" fill="hold" id="10">
                                          <p:stCondLst>
                                            <p:cond delay="0"/>
                                          </p:stCondLst>
                                        </p:cTn>
                                        <p:tgtEl>
                                          <p:spTgt spid="2">
                                            <p:txEl>
                                              <p:pRg end="1" st="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uild="p" grpId="0" spid="2" uiExpan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pic>
        <p:nvPicPr>
          <p:cNvPr id="885" name="Shape 885"/>
          <p:cNvPicPr preferRelativeResize="0"/>
          <p:nvPr/>
        </p:nvPicPr>
        <p:blipFill rotWithShape="1">
          <a:blip r:embed="rId3">
            <a:alphaModFix/>
          </a:blip>
          <a:srcRect/>
          <a:stretch/>
        </p:blipFill>
        <p:spPr>
          <a:xfrm>
            <a:off x="41367" y="1120876"/>
            <a:ext cx="12114229" cy="5577519"/>
          </a:xfrm>
          <a:prstGeom prst="rect">
            <a:avLst/>
          </a:prstGeom>
          <a:noFill/>
          <a:ln>
            <a:noFill/>
          </a:ln>
        </p:spPr>
      </p:pic>
      <p:sp>
        <p:nvSpPr>
          <p:cNvPr id="886" name="Shape 886"/>
          <p:cNvSpPr/>
          <p:nvPr/>
        </p:nvSpPr>
        <p:spPr>
          <a:xfrm>
            <a:off x="599768" y="3870365"/>
            <a:ext cx="1587910" cy="1600199"/>
          </a:xfrm>
          <a:prstGeom prst="ellipse">
            <a:avLst/>
          </a:prstGeom>
          <a:noFill/>
          <a:ln cap="flat" cmpd="sng" w="28575">
            <a:solidFill>
              <a:srgbClr val="FF0000"/>
            </a:solidFill>
            <a:prstDash val="solid"/>
            <a:miter/>
            <a:headEnd len="med" type="none" w="med"/>
            <a:tailEnd len="med" type="none" w="med"/>
          </a:ln>
        </p:spPr>
        <p:txBody>
          <a:bodyPr anchor="ctr" anchorCtr="0" bIns="45700" lIns="91425" numCol="1" rIns="91425" tIns="45700">
            <a:noAutofit/>
          </a:bodyPr>
          <a:lstStyle/>
          <a:p>
            <a:pPr algn="ctr"/>
            <a:endParaRPr kern="0">
              <a:solidFill>
                <a:srgbClr val="FFFFFF"/>
              </a:solidFill>
              <a:latin typeface="Arial"/>
              <a:ea typeface="Arial"/>
              <a:cs typeface="Arial"/>
              <a:sym typeface="Arial"/>
            </a:endParaRPr>
          </a:p>
        </p:txBody>
      </p:sp>
      <p:sp>
        <p:nvSpPr>
          <p:cNvPr id="888" name="Shape 888"/>
          <p:cNvSpPr txBox="1"/>
          <p:nvPr/>
        </p:nvSpPr>
        <p:spPr>
          <a:xfrm>
            <a:off x="4267199" y="2920181"/>
            <a:ext cx="6508955" cy="1750283"/>
          </a:xfrm>
          <a:prstGeom prst="rect">
            <a:avLst/>
          </a:prstGeom>
          <a:noFill/>
          <a:ln>
            <a:noFill/>
          </a:ln>
        </p:spPr>
        <p:txBody>
          <a:bodyPr anchor="t" anchorCtr="0" bIns="45700" lIns="91425" numCol="1" rIns="91425" tIns="45700">
            <a:noAutofit/>
          </a:bodyPr>
          <a:lstStyle/>
          <a:p>
            <a:pPr algn="ctr">
              <a:buSzPct val="25000"/>
            </a:pPr>
            <a:r>
              <a:rPr b="1" dirty="0" kern="0" lang="en-US" sz="2400">
                <a:solidFill>
                  <a:srgbClr val="FF0000"/>
                </a:solidFill>
                <a:latin charset="0" panose="020B0604030504040204" pitchFamily="34" typeface="Tahoma"/>
                <a:ea charset="0" panose="020B0604030504040204" pitchFamily="34" typeface="Tahoma"/>
                <a:cs charset="0" panose="020B0604030504040204" pitchFamily="34" typeface="Tahoma"/>
                <a:sym typeface="Arial"/>
              </a:rPr>
              <a:t>6 of the 18</a:t>
            </a:r>
            <a:r>
              <a:rPr b="1" dirty="0" kern="0" lang="en-US" sz="2400">
                <a:latin charset="0" panose="020B0604030504040204" pitchFamily="34" typeface="Tahoma"/>
                <a:ea charset="0" panose="020B0604030504040204" pitchFamily="34" typeface="Tahoma"/>
                <a:cs charset="0" panose="020B0604030504040204" pitchFamily="34" typeface="Tahoma"/>
                <a:sym typeface="Arial"/>
              </a:rPr>
              <a:t> major hurricanes to affect Texas have formed in the Gulf.</a:t>
            </a:r>
          </a:p>
          <a:p>
            <a:pPr algn="ctr">
              <a:buSzPct val="25000"/>
            </a:pPr>
            <a:r>
              <a:rPr b="1" dirty="0" kern="0" lang="en-US" sz="2400">
                <a:latin charset="0" panose="020B0604030504040204" pitchFamily="34" typeface="Tahoma"/>
                <a:ea charset="0" panose="020B0604030504040204" pitchFamily="34" typeface="Tahoma"/>
                <a:cs charset="0" panose="020B0604030504040204" pitchFamily="34" typeface="Tahoma"/>
                <a:sym typeface="Arial"/>
              </a:rPr>
              <a:t>Might not have that much time to prepare – think about your hurricane plan today.</a:t>
            </a:r>
          </a:p>
        </p:txBody>
      </p:sp>
      <p:sp>
        <p:nvSpPr>
          <p:cNvPr id="889" name="Shape 889"/>
          <p:cNvSpPr txBox="1"/>
          <p:nvPr/>
        </p:nvSpPr>
        <p:spPr>
          <a:xfrm>
            <a:off x="0" y="6544506"/>
            <a:ext cx="2093316" cy="307777"/>
          </a:xfrm>
          <a:prstGeom prst="rect">
            <a:avLst/>
          </a:prstGeom>
          <a:noFill/>
          <a:ln>
            <a:noFill/>
          </a:ln>
        </p:spPr>
        <p:txBody>
          <a:bodyPr anchor="t" anchorCtr="0" bIns="45700" lIns="91425" numCol="1" rIns="91425" tIns="45700">
            <a:noAutofit/>
          </a:bodyPr>
          <a:lstStyle/>
          <a:p>
            <a:pPr>
              <a:buSzPct val="25000"/>
            </a:pPr>
            <a:r>
              <a:rPr dirty="0" kern="0" lang="en-US" sz="1400">
                <a:latin typeface="Arial"/>
                <a:ea typeface="Arial"/>
                <a:cs typeface="Arial"/>
                <a:sym typeface="Arial"/>
              </a:rPr>
              <a:t>Graphic from </a:t>
            </a:r>
            <a:r>
              <a:rPr dirty="0" err="1" kern="0" lang="en-US" sz="1400">
                <a:latin typeface="Arial"/>
                <a:ea typeface="Arial"/>
                <a:cs typeface="Arial"/>
                <a:sym typeface="Arial"/>
              </a:rPr>
              <a:t>Klotzbach</a:t>
            </a:r>
            <a:endParaRPr dirty="0" kern="0" lang="en-US" sz="1400">
              <a:latin typeface="Arial"/>
              <a:ea typeface="Arial"/>
              <a:cs typeface="Arial"/>
              <a:sym typeface="Arial"/>
            </a:endParaRPr>
          </a:p>
        </p:txBody>
      </p:sp>
      <p:sp>
        <p:nvSpPr>
          <p:cNvPr id="2" name="Title 1"/>
          <p:cNvSpPr>
            <a:spLocks noGrp="1"/>
          </p:cNvSpPr>
          <p:nvPr>
            <p:ph type="title"/>
          </p:nvPr>
        </p:nvSpPr>
        <p:spPr>
          <a:xfrm>
            <a:off x="1204118" y="4762"/>
            <a:ext cx="10987881" cy="757238"/>
          </a:xfrm>
        </p:spPr>
        <p:txBody>
          <a:bodyPr numCol="1">
            <a:noAutofit/>
          </a:bodyPr>
          <a:lstStyle/>
          <a:p>
            <a:r>
              <a:rPr dirty="0" lang="en-US" sz="4000"/>
              <a:t>Major Hurricane Formation (1878-2015)</a:t>
            </a:r>
          </a:p>
        </p:txBody>
      </p:sp>
    </p:spTree>
    <p:extLst>
      <p:ext uri="{BB962C8B-B14F-4D97-AF65-F5344CB8AC3E}">
        <p14:creationId xmlns:p14="http://schemas.microsoft.com/office/powerpoint/2010/main" val="1529640717"/>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Shape 894"/>
          <p:cNvSpPr/>
          <p:nvPr/>
        </p:nvSpPr>
        <p:spPr>
          <a:xfrm>
            <a:off x="1587506" y="-136525"/>
            <a:ext cx="296863" cy="296863"/>
          </a:xfrm>
          <a:prstGeom prst="rect">
            <a:avLst/>
          </a:prstGeom>
          <a:noFill/>
          <a:ln>
            <a:noFill/>
          </a:ln>
        </p:spPr>
        <p:txBody>
          <a:bodyPr anchor="t" anchorCtr="0" bIns="45700" lIns="91425" numCol="1" rIns="91425" tIns="45700">
            <a:noAutofit/>
          </a:bodyPr>
          <a:lstStyle/>
          <a:p>
            <a:endParaRPr kern="0">
              <a:solidFill>
                <a:srgbClr val="000000"/>
              </a:solidFill>
              <a:latin typeface="Arial"/>
              <a:ea typeface="Arial"/>
              <a:cs typeface="Arial"/>
              <a:sym typeface="Arial"/>
            </a:endParaRPr>
          </a:p>
        </p:txBody>
      </p:sp>
      <p:sp>
        <p:nvSpPr>
          <p:cNvPr id="895" name="Shape 895"/>
          <p:cNvSpPr/>
          <p:nvPr/>
        </p:nvSpPr>
        <p:spPr>
          <a:xfrm>
            <a:off x="1739908" y="15876"/>
            <a:ext cx="296863" cy="296863"/>
          </a:xfrm>
          <a:prstGeom prst="rect">
            <a:avLst/>
          </a:prstGeom>
          <a:noFill/>
          <a:ln>
            <a:noFill/>
          </a:ln>
        </p:spPr>
        <p:txBody>
          <a:bodyPr anchor="t" anchorCtr="0" bIns="45700" lIns="91425" numCol="1" rIns="91425" tIns="45700">
            <a:noAutofit/>
          </a:bodyPr>
          <a:lstStyle/>
          <a:p>
            <a:endParaRPr kern="0">
              <a:solidFill>
                <a:srgbClr val="000000"/>
              </a:solidFill>
              <a:latin typeface="Arial"/>
              <a:ea typeface="Arial"/>
              <a:cs typeface="Arial"/>
              <a:sym typeface="Arial"/>
            </a:endParaRPr>
          </a:p>
        </p:txBody>
      </p:sp>
      <p:pic>
        <p:nvPicPr>
          <p:cNvPr id="896" name="Shape 896"/>
          <p:cNvPicPr preferRelativeResize="0"/>
          <p:nvPr/>
        </p:nvPicPr>
        <p:blipFill rotWithShape="1">
          <a:blip r:embed="rId3">
            <a:alphaModFix/>
          </a:blip>
          <a:srcRect/>
          <a:stretch/>
        </p:blipFill>
        <p:spPr>
          <a:xfrm>
            <a:off x="4375355" y="1126811"/>
            <a:ext cx="7694805" cy="5682029"/>
          </a:xfrm>
          <a:prstGeom prst="rect">
            <a:avLst/>
          </a:prstGeom>
          <a:noFill/>
          <a:ln>
            <a:noFill/>
          </a:ln>
        </p:spPr>
      </p:pic>
      <p:sp>
        <p:nvSpPr>
          <p:cNvPr id="897" name="Shape 897"/>
          <p:cNvSpPr txBox="1"/>
          <p:nvPr/>
        </p:nvSpPr>
        <p:spPr>
          <a:xfrm>
            <a:off x="8458201" y="76201"/>
            <a:ext cx="2438399" cy="307777"/>
          </a:xfrm>
          <a:prstGeom prst="rect">
            <a:avLst/>
          </a:prstGeom>
          <a:noFill/>
          <a:ln>
            <a:noFill/>
          </a:ln>
        </p:spPr>
        <p:txBody>
          <a:bodyPr anchor="t" anchorCtr="0" bIns="45700" lIns="91425" numCol="1" rIns="91425" tIns="45700">
            <a:noAutofit/>
          </a:bodyPr>
          <a:lstStyle/>
          <a:p>
            <a:pPr>
              <a:buSzPct val="25000"/>
            </a:pPr>
            <a:r>
              <a:rPr dirty="0" kern="0" lang="en-US" sz="1400">
                <a:solidFill>
                  <a:srgbClr val="000000"/>
                </a:solidFill>
                <a:latin typeface="Arial"/>
                <a:ea typeface="Arial"/>
                <a:cs typeface="Arial"/>
                <a:sym typeface="Arial"/>
              </a:rPr>
              <a:t>From </a:t>
            </a:r>
            <a:r>
              <a:rPr dirty="0" err="1" kern="0" lang="en-US" sz="1400">
                <a:solidFill>
                  <a:srgbClr val="000000"/>
                </a:solidFill>
                <a:latin typeface="Arial"/>
                <a:ea typeface="Arial"/>
                <a:cs typeface="Arial"/>
                <a:sym typeface="Arial"/>
              </a:rPr>
              <a:t>Klotzbach</a:t>
            </a:r>
            <a:endParaRPr dirty="0" kern="0" lang="en-US" sz="1400">
              <a:solidFill>
                <a:srgbClr val="000000"/>
              </a:solidFill>
              <a:latin typeface="Arial"/>
              <a:ea typeface="Arial"/>
              <a:cs typeface="Arial"/>
              <a:sym typeface="Arial"/>
            </a:endParaRPr>
          </a:p>
        </p:txBody>
      </p:sp>
      <p:sp>
        <p:nvSpPr>
          <p:cNvPr id="2" name="Title 1"/>
          <p:cNvSpPr>
            <a:spLocks noGrp="1"/>
          </p:cNvSpPr>
          <p:nvPr>
            <p:ph type="title"/>
          </p:nvPr>
        </p:nvSpPr>
        <p:spPr/>
        <p:txBody>
          <a:bodyPr numCol="1"/>
          <a:lstStyle/>
          <a:p>
            <a:r>
              <a:rPr dirty="0" lang="en-US"/>
              <a:t>Texas Hurricane Impacts by Month</a:t>
            </a:r>
          </a:p>
        </p:txBody>
      </p:sp>
      <p:sp>
        <p:nvSpPr>
          <p:cNvPr id="4" name="Content Placeholder 3"/>
          <p:cNvSpPr>
            <a:spLocks noGrp="1"/>
          </p:cNvSpPr>
          <p:nvPr>
            <p:ph idx="1" sz="half"/>
          </p:nvPr>
        </p:nvSpPr>
        <p:spPr>
          <a:xfrm>
            <a:off x="117988" y="1317523"/>
            <a:ext cx="4168878" cy="4859440"/>
          </a:xfrm>
        </p:spPr>
        <p:txBody>
          <a:bodyPr numCol="1"/>
          <a:lstStyle/>
          <a:p>
            <a:r>
              <a:rPr dirty="0" lang="en-US"/>
              <a:t>More in June &amp; July than in September</a:t>
            </a:r>
          </a:p>
          <a:p>
            <a:r>
              <a:rPr dirty="0" lang="en-US"/>
              <a:t>August the peak</a:t>
            </a:r>
          </a:p>
          <a:p>
            <a:pPr lvl="1"/>
            <a:r>
              <a:rPr dirty="0" lang="en-US"/>
              <a:t>Think about the heat after an August hurricane with no power</a:t>
            </a:r>
          </a:p>
          <a:p>
            <a:r>
              <a:rPr dirty="0" lang="en-US"/>
              <a:t>None in November</a:t>
            </a:r>
          </a:p>
          <a:p>
            <a:pPr indent="0" marL="0">
              <a:buNone/>
            </a:pPr>
            <a:endParaRPr dirty="0" lang="en-US"/>
          </a:p>
        </p:txBody>
      </p:sp>
    </p:spTree>
    <p:extLst>
      <p:ext uri="{BB962C8B-B14F-4D97-AF65-F5344CB8AC3E}">
        <p14:creationId xmlns:p14="http://schemas.microsoft.com/office/powerpoint/2010/main" val="475163868"/>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3E80"/>
        </a:solidFill>
        <a:effectLst/>
      </p:bgPr>
    </p:bg>
    <p:spTree>
      <p:nvGrpSpPr>
        <p:cNvPr id="1" name="Shape 903"/>
        <p:cNvGrpSpPr/>
        <p:nvPr/>
      </p:nvGrpSpPr>
      <p:grpSpPr>
        <a:xfrm>
          <a:off x="0" y="0"/>
          <a:ext cx="0" cy="0"/>
          <a:chOff x="0" y="0"/>
          <a:chExt cx="0" cy="0"/>
        </a:xfrm>
      </p:grpSpPr>
      <p:graphicFrame>
        <p:nvGraphicFramePr>
          <p:cNvPr id="906" name="Shape 906"/>
          <p:cNvGraphicFramePr/>
          <p:nvPr/>
        </p:nvGraphicFramePr>
        <p:xfrm>
          <a:off x="1600200" y="1163004"/>
          <a:ext cx="8991600" cy="4276030"/>
        </p:xfrm>
        <a:graphic>
          <a:graphicData uri="http://schemas.openxmlformats.org/drawingml/2006/table">
            <a:tbl>
              <a:tblPr>
                <a:noFill/>
              </a:tblPr>
              <a:tblGrid>
                <a:gridCol w="11430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604825">
                <a:tc>
                  <a:txBody>
                    <a:bodyPr numCol="1"/>
                    <a:lstStyle/>
                    <a:p>
                      <a:pPr algn="ctr" indent="0" lvl="0" marL="0" marR="0" rtl="0">
                        <a:lnSpc>
                          <a:spcPct val="100000"/>
                        </a:lnSpc>
                        <a:spcBef>
                          <a:spcPts val="0"/>
                        </a:spcBef>
                        <a:spcAft>
                          <a:spcPts val="0"/>
                        </a:spcAft>
                        <a:buClr>
                          <a:schemeClr val="lt2"/>
                        </a:buClr>
                        <a:buSzPct val="25000"/>
                        <a:buFont typeface="Calibri"/>
                        <a:buNone/>
                      </a:pPr>
                      <a:r>
                        <a:rPr b="0" cap="none" i="1" lang="en-US" strike="noStrike" sz="2000" u="none">
                          <a:solidFill>
                            <a:schemeClr val="lt2"/>
                          </a:solidFill>
                          <a:latin typeface="Calibri"/>
                          <a:ea typeface="Calibri"/>
                          <a:cs typeface="Calibri"/>
                          <a:sym typeface="Calibri"/>
                        </a:rPr>
                        <a:t>Category</a:t>
                      </a:r>
                    </a:p>
                  </a:txBody>
                  <a:tcPr marB="45725" marL="91450" marR="91450" marT="45725">
                    <a:lnL cap="flat" cmpd="sng" w="38100">
                      <a:solidFill>
                        <a:schemeClr val="lt1"/>
                      </a:solidFill>
                      <a:prstDash val="solid"/>
                      <a:round/>
                      <a:headEnd len="med" type="none" w="med"/>
                      <a:tailEnd len="med" type="none" w="med"/>
                    </a:lnL>
                    <a:lnR cap="flat" cmpd="sng" w="12700">
                      <a:solidFill>
                        <a:schemeClr val="lt1"/>
                      </a:solidFill>
                      <a:prstDash val="dot"/>
                      <a:round/>
                      <a:headEnd len="med" type="none" w="med"/>
                      <a:tailEnd len="med" type="none" w="med"/>
                    </a:lnR>
                    <a:lnT cap="flat" cmpd="sng" w="38100">
                      <a:solidFill>
                        <a:schemeClr val="lt1"/>
                      </a:solidFill>
                      <a:prstDash val="solid"/>
                      <a:round/>
                      <a:headEnd len="med" type="none" w="med"/>
                      <a:tailEnd len="med" type="none" w="med"/>
                    </a:lnT>
                    <a:lnB cap="flat" cmpd="sng" w="28575">
                      <a:solidFill>
                        <a:schemeClr val="lt1"/>
                      </a:solidFill>
                      <a:prstDash val="solid"/>
                      <a:round/>
                      <a:headEnd len="med" type="none" w="med"/>
                      <a:tailEnd len="med" type="none" w="med"/>
                    </a:lnB>
                  </a:tcPr>
                </a:tc>
                <a:tc>
                  <a:txBody>
                    <a:bodyPr numCol="1"/>
                    <a:lstStyle/>
                    <a:p>
                      <a:pPr algn="l" indent="0" lvl="0" marL="0" marR="0" rtl="0">
                        <a:lnSpc>
                          <a:spcPct val="100000"/>
                        </a:lnSpc>
                        <a:spcBef>
                          <a:spcPts val="0"/>
                        </a:spcBef>
                        <a:spcAft>
                          <a:spcPts val="0"/>
                        </a:spcAft>
                        <a:buClr>
                          <a:schemeClr val="lt2"/>
                        </a:buClr>
                        <a:buSzPct val="25000"/>
                        <a:buFont typeface="Calibri"/>
                        <a:buNone/>
                      </a:pPr>
                      <a:r>
                        <a:rPr b="0" cap="none" i="1" lang="en-US" strike="noStrike" sz="2000" u="none">
                          <a:solidFill>
                            <a:schemeClr val="lt2"/>
                          </a:solidFill>
                          <a:latin typeface="Calibri"/>
                          <a:ea typeface="Calibri"/>
                          <a:cs typeface="Calibri"/>
                          <a:sym typeface="Calibri"/>
                        </a:rPr>
                        <a:t>Sustained Winds (mph)</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38100">
                      <a:solidFill>
                        <a:schemeClr val="lt1"/>
                      </a:solidFill>
                      <a:prstDash val="solid"/>
                      <a:round/>
                      <a:headEnd len="med" type="none" w="med"/>
                      <a:tailEnd len="med" type="none" w="med"/>
                    </a:lnT>
                    <a:lnB cap="flat" cmpd="sng" w="28575">
                      <a:solidFill>
                        <a:schemeClr val="lt1"/>
                      </a:solidFill>
                      <a:prstDash val="solid"/>
                      <a:round/>
                      <a:headEnd len="med" type="none" w="med"/>
                      <a:tailEnd len="med" type="none" w="med"/>
                    </a:lnB>
                  </a:tcPr>
                </a:tc>
                <a:tc>
                  <a:txBody>
                    <a:bodyPr numCol="1"/>
                    <a:lstStyle/>
                    <a:p>
                      <a:pPr algn="l" indent="0" lvl="0" marL="0" marR="0" rtl="0">
                        <a:lnSpc>
                          <a:spcPct val="100000"/>
                        </a:lnSpc>
                        <a:spcBef>
                          <a:spcPts val="0"/>
                        </a:spcBef>
                        <a:spcAft>
                          <a:spcPts val="0"/>
                        </a:spcAft>
                        <a:buClr>
                          <a:schemeClr val="lt2"/>
                        </a:buClr>
                        <a:buSzPct val="25000"/>
                        <a:buFont typeface="Calibri"/>
                        <a:buNone/>
                      </a:pPr>
                      <a:r>
                        <a:rPr b="0" cap="none" i="1" lang="en-US" strike="noStrike" sz="2000" u="none">
                          <a:solidFill>
                            <a:schemeClr val="lt2"/>
                          </a:solidFill>
                          <a:latin typeface="Calibri"/>
                          <a:ea typeface="Calibri"/>
                          <a:cs typeface="Calibri"/>
                          <a:sym typeface="Calibri"/>
                        </a:rPr>
                        <a:t>Storm Examples</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38100">
                      <a:solidFill>
                        <a:schemeClr val="lt1"/>
                      </a:solidFill>
                      <a:prstDash val="solid"/>
                      <a:round/>
                      <a:headEnd len="med" type="none" w="med"/>
                      <a:tailEnd len="med" type="none" w="med"/>
                    </a:lnT>
                    <a:lnB cap="flat" cmpd="sng" w="28575">
                      <a:solidFill>
                        <a:schemeClr val="lt1"/>
                      </a:solidFill>
                      <a:prstDash val="solid"/>
                      <a:round/>
                      <a:headEnd len="med" type="none" w="med"/>
                      <a:tailEnd len="med" type="none" w="med"/>
                    </a:lnB>
                  </a:tcPr>
                </a:tc>
                <a:tc>
                  <a:txBody>
                    <a:bodyPr numCol="1"/>
                    <a:lstStyle/>
                    <a:p>
                      <a:pPr algn="l" indent="0" lvl="0" marL="0" marR="0" rtl="0">
                        <a:lnSpc>
                          <a:spcPct val="100000"/>
                        </a:lnSpc>
                        <a:spcBef>
                          <a:spcPts val="0"/>
                        </a:spcBef>
                        <a:spcAft>
                          <a:spcPts val="0"/>
                        </a:spcAft>
                        <a:buClr>
                          <a:schemeClr val="lt2"/>
                        </a:buClr>
                        <a:buSzPct val="25000"/>
                        <a:buFont typeface="Calibri"/>
                        <a:buNone/>
                      </a:pPr>
                      <a:r>
                        <a:rPr b="0" cap="none" i="1" lang="en-US" strike="noStrike" sz="2000" u="none">
                          <a:solidFill>
                            <a:schemeClr val="lt2"/>
                          </a:solidFill>
                          <a:latin typeface="Calibri"/>
                          <a:ea typeface="Calibri"/>
                          <a:cs typeface="Calibri"/>
                          <a:sym typeface="Calibri"/>
                        </a:rPr>
                        <a:t>Wind Impacts</a:t>
                      </a:r>
                    </a:p>
                  </a:txBody>
                  <a:tcPr marB="45725" marL="91450" marR="91450" marT="45725">
                    <a:lnL cap="flat" cmpd="sng" w="12700">
                      <a:solidFill>
                        <a:schemeClr val="lt1"/>
                      </a:solidFill>
                      <a:prstDash val="dot"/>
                      <a:round/>
                      <a:headEnd len="med" type="none" w="med"/>
                      <a:tailEnd len="med" type="none" w="med"/>
                    </a:lnL>
                    <a:lnR cap="flat" cmpd="sng" w="38100">
                      <a:solidFill>
                        <a:schemeClr val="lt1"/>
                      </a:solidFill>
                      <a:prstDash val="solid"/>
                      <a:round/>
                      <a:headEnd len="med" type="none" w="med"/>
                      <a:tailEnd len="med" type="none" w="med"/>
                    </a:lnR>
                    <a:lnT cap="flat" cmpd="sng" w="38100">
                      <a:solidFill>
                        <a:schemeClr val="lt1"/>
                      </a:solidFill>
                      <a:prstDash val="solid"/>
                      <a:round/>
                      <a:headEnd len="med" type="none" w="med"/>
                      <a:tailEnd len="med" type="none" w="med"/>
                    </a:lnT>
                    <a:lnB cap="flat" cmpd="sng" w="28575">
                      <a:solidFill>
                        <a:schemeClr val="lt1"/>
                      </a:solidFill>
                      <a:prstDash val="solid"/>
                      <a:round/>
                      <a:headEnd len="med" type="none" w="med"/>
                      <a:tailEnd len="med" type="none" w="med"/>
                    </a:lnB>
                  </a:tcPr>
                </a:tc>
                <a:extLst>
                  <a:ext uri="{0D108BD9-81ED-4DB2-BD59-A6C34878D82A}">
                    <a16:rowId xmlns:a16="http://schemas.microsoft.com/office/drawing/2014/main" val="10000"/>
                  </a:ext>
                </a:extLst>
              </a:tr>
              <a:tr h="345625">
                <a:tc>
                  <a:txBody>
                    <a:bodyPr numCol="1"/>
                    <a:lstStyle/>
                    <a:p>
                      <a:pPr algn="ctr" indent="0" lvl="0" marL="0" marR="0" rtl="0">
                        <a:lnSpc>
                          <a:spcPct val="100000"/>
                        </a:lnSpc>
                        <a:spcBef>
                          <a:spcPts val="0"/>
                        </a:spcBef>
                        <a:spcAft>
                          <a:spcPts val="0"/>
                        </a:spcAft>
                        <a:buClr>
                          <a:srgbClr val="FFFF00"/>
                        </a:buClr>
                        <a:buSzPct val="25000"/>
                        <a:buFont typeface="Calibri"/>
                        <a:buNone/>
                      </a:pPr>
                      <a:r>
                        <a:rPr b="0" cap="none" i="0" lang="en-US" strike="noStrike" sz="2400" u="none">
                          <a:solidFill>
                            <a:srgbClr val="FFFF00"/>
                          </a:solidFill>
                          <a:latin typeface="Calibri"/>
                          <a:ea typeface="Calibri"/>
                          <a:cs typeface="Calibri"/>
                          <a:sym typeface="Calibri"/>
                        </a:rPr>
                        <a:t>1</a:t>
                      </a:r>
                    </a:p>
                  </a:txBody>
                  <a:tcPr marB="45725" marL="91450" marR="91450" marT="45725">
                    <a:lnL cap="flat" cmpd="sng" w="38100">
                      <a:solidFill>
                        <a:schemeClr val="lt1"/>
                      </a:solidFill>
                      <a:prstDash val="solid"/>
                      <a:round/>
                      <a:headEnd len="med" type="none" w="med"/>
                      <a:tailEnd len="med" type="none" w="med"/>
                    </a:lnL>
                    <a:lnR cap="flat" cmpd="sng" w="12700">
                      <a:solidFill>
                        <a:schemeClr val="lt1"/>
                      </a:solidFill>
                      <a:prstDash val="dot"/>
                      <a:round/>
                      <a:headEnd len="med" type="none" w="med"/>
                      <a:tailEnd len="med" type="none" w="med"/>
                    </a:lnR>
                    <a:lnT cap="flat" cmpd="sng" w="28575">
                      <a:solidFill>
                        <a:schemeClr val="lt1"/>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solidFill>
                      <a:schemeClr val="accent2"/>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74 - 95</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28575">
                      <a:solidFill>
                        <a:schemeClr val="lt1"/>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solidFill>
                      <a:schemeClr val="accent2"/>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Jerry 1989</a:t>
                      </a:r>
                    </a:p>
                    <a:p>
                      <a:pPr algn="l" indent="0" lvl="0" marL="0" marR="0" rtl="0">
                        <a:lnSpc>
                          <a:spcPct val="100000"/>
                        </a:lnSpc>
                        <a:spcBef>
                          <a:spcPts val="40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Humberto 2007</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28575">
                      <a:solidFill>
                        <a:schemeClr val="lt1"/>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solidFill>
                      <a:schemeClr val="accent2"/>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Very dangerous; will produce some damage</a:t>
                      </a:r>
                    </a:p>
                  </a:txBody>
                  <a:tcPr marB="45725" marL="91450" marR="91450" marT="45725">
                    <a:lnL cap="flat" cmpd="sng" w="12700">
                      <a:solidFill>
                        <a:schemeClr val="lt1"/>
                      </a:solidFill>
                      <a:prstDash val="dot"/>
                      <a:round/>
                      <a:headEnd len="med" type="none" w="med"/>
                      <a:tailEnd len="med" type="none" w="med"/>
                    </a:lnL>
                    <a:lnR cap="flat" cmpd="sng" w="38100">
                      <a:solidFill>
                        <a:schemeClr val="lt1"/>
                      </a:solidFill>
                      <a:prstDash val="solid"/>
                      <a:round/>
                      <a:headEnd len="med" type="none" w="med"/>
                      <a:tailEnd len="med" type="none" w="med"/>
                    </a:lnR>
                    <a:lnT cap="flat" cmpd="sng" w="28575">
                      <a:solidFill>
                        <a:schemeClr val="lt1"/>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solidFill>
                      <a:schemeClr val="accent2"/>
                    </a:solidFill>
                  </a:tcPr>
                </a:tc>
                <a:extLst>
                  <a:ext uri="{0D108BD9-81ED-4DB2-BD59-A6C34878D82A}">
                    <a16:rowId xmlns:a16="http://schemas.microsoft.com/office/drawing/2014/main" val="10001"/>
                  </a:ext>
                </a:extLst>
              </a:tr>
              <a:tr h="755225">
                <a:tc>
                  <a:txBody>
                    <a:bodyPr numCol="1"/>
                    <a:lstStyle/>
                    <a:p>
                      <a:pPr algn="ctr" indent="0" lvl="0" marL="0" marR="0" rtl="0">
                        <a:lnSpc>
                          <a:spcPct val="100000"/>
                        </a:lnSpc>
                        <a:spcBef>
                          <a:spcPts val="0"/>
                        </a:spcBef>
                        <a:spcAft>
                          <a:spcPts val="0"/>
                        </a:spcAft>
                        <a:buClr>
                          <a:srgbClr val="FFFF00"/>
                        </a:buClr>
                        <a:buSzPct val="25000"/>
                        <a:buFont typeface="Calibri"/>
                        <a:buNone/>
                      </a:pPr>
                      <a:r>
                        <a:rPr b="0" cap="none" i="0" lang="en-US" strike="noStrike" sz="2400" u="none">
                          <a:solidFill>
                            <a:srgbClr val="FFFF00"/>
                          </a:solidFill>
                          <a:latin typeface="Calibri"/>
                          <a:ea typeface="Calibri"/>
                          <a:cs typeface="Calibri"/>
                          <a:sym typeface="Calibri"/>
                        </a:rPr>
                        <a:t>2</a:t>
                      </a:r>
                    </a:p>
                  </a:txBody>
                  <a:tcPr marB="45725" marL="91450" marR="91450" marT="45725">
                    <a:lnL cap="flat" cmpd="sng" w="38100">
                      <a:solidFill>
                        <a:schemeClr val="lt1"/>
                      </a:solidFill>
                      <a:prstDash val="solid"/>
                      <a:round/>
                      <a:headEnd len="med" type="none" w="med"/>
                      <a:tailEnd len="med" type="none" w="med"/>
                    </a:lnL>
                    <a:lnR cap="flat" cmpd="sng" w="12700">
                      <a:solidFill>
                        <a:schemeClr val="lt1"/>
                      </a:solidFill>
                      <a:prstDash val="dot"/>
                      <a:round/>
                      <a:headEnd len="med" type="none" w="med"/>
                      <a:tailEnd len="med" type="none" w="med"/>
                    </a:lnR>
                    <a:lnT cap="flat" cmpd="sng" w="9525">
                      <a:solidFill>
                        <a:srgbClr val="000000">
                          <a:alpha val="0"/>
                        </a:srgbClr>
                      </a:solidFill>
                      <a:prstDash val="solid"/>
                      <a:round/>
                      <a:headEnd len="med" type="none" w="med"/>
                      <a:tailEnd len="med" type="none" w="med"/>
                    </a:lnT>
                    <a:lnB cap="flat" cmpd="sng" w="12700">
                      <a:solidFill>
                        <a:schemeClr val="lt1"/>
                      </a:solidFill>
                      <a:prstDash val="dot"/>
                      <a:round/>
                      <a:headEnd len="med" type="none" w="med"/>
                      <a:tailEnd len="med" type="none" w="med"/>
                    </a:lnB>
                    <a:solidFill>
                      <a:srgbClr val="008000"/>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96 - 110</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9525">
                      <a:solidFill>
                        <a:srgbClr val="000000">
                          <a:alpha val="0"/>
                        </a:srgbClr>
                      </a:solidFill>
                      <a:prstDash val="solid"/>
                      <a:round/>
                      <a:headEnd len="med" type="none" w="med"/>
                      <a:tailEnd len="med" type="none" w="med"/>
                    </a:lnT>
                    <a:lnB cap="flat" cmpd="sng" w="12700">
                      <a:solidFill>
                        <a:schemeClr val="lt1"/>
                      </a:solidFill>
                      <a:prstDash val="dot"/>
                      <a:round/>
                      <a:headEnd len="med" type="none" w="med"/>
                      <a:tailEnd len="med" type="none" w="med"/>
                    </a:lnB>
                    <a:solidFill>
                      <a:srgbClr val="008000"/>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Georges 1998</a:t>
                      </a:r>
                    </a:p>
                    <a:p>
                      <a:pPr algn="l" indent="0" lvl="0" marL="0" marR="0" rtl="0">
                        <a:lnSpc>
                          <a:spcPct val="100000"/>
                        </a:lnSpc>
                        <a:spcBef>
                          <a:spcPts val="40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Ike 2008</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9525">
                      <a:solidFill>
                        <a:srgbClr val="000000">
                          <a:alpha val="0"/>
                        </a:srgbClr>
                      </a:solidFill>
                      <a:prstDash val="solid"/>
                      <a:round/>
                      <a:headEnd len="med" type="none" w="med"/>
                      <a:tailEnd len="med" type="none" w="med"/>
                    </a:lnT>
                    <a:lnB cap="flat" cmpd="sng" w="12700">
                      <a:solidFill>
                        <a:schemeClr val="lt1"/>
                      </a:solidFill>
                      <a:prstDash val="dot"/>
                      <a:round/>
                      <a:headEnd len="med" type="none" w="med"/>
                      <a:tailEnd len="med" type="none" w="med"/>
                    </a:lnB>
                    <a:solidFill>
                      <a:srgbClr val="008000"/>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Extremely dangerous; will produce extensive damage</a:t>
                      </a:r>
                    </a:p>
                  </a:txBody>
                  <a:tcPr marB="45725" marL="91450" marR="91450" marT="45725">
                    <a:lnL cap="flat" cmpd="sng" w="12700">
                      <a:solidFill>
                        <a:schemeClr val="lt1"/>
                      </a:solidFill>
                      <a:prstDash val="dot"/>
                      <a:round/>
                      <a:headEnd len="med" type="none" w="med"/>
                      <a:tailEnd len="med" type="none" w="med"/>
                    </a:lnL>
                    <a:lnR cap="flat" cmpd="sng" w="38100">
                      <a:solidFill>
                        <a:schemeClr val="lt1"/>
                      </a:solidFill>
                      <a:prstDash val="solid"/>
                      <a:round/>
                      <a:headEnd len="med" type="none" w="med"/>
                      <a:tailEnd len="med" type="none" w="med"/>
                    </a:lnR>
                    <a:lnT cap="flat" cmpd="sng" w="9525">
                      <a:solidFill>
                        <a:srgbClr val="000000">
                          <a:alpha val="0"/>
                        </a:srgbClr>
                      </a:solidFill>
                      <a:prstDash val="solid"/>
                      <a:round/>
                      <a:headEnd len="med" type="none" w="med"/>
                      <a:tailEnd len="med" type="none" w="med"/>
                    </a:lnT>
                    <a:lnB cap="flat" cmpd="sng" w="12700">
                      <a:solidFill>
                        <a:schemeClr val="lt1"/>
                      </a:solidFill>
                      <a:prstDash val="dot"/>
                      <a:round/>
                      <a:headEnd len="med" type="none" w="med"/>
                      <a:tailEnd len="med" type="none" w="med"/>
                    </a:lnB>
                    <a:solidFill>
                      <a:srgbClr val="008000"/>
                    </a:solidFill>
                  </a:tcPr>
                </a:tc>
                <a:extLst>
                  <a:ext uri="{0D108BD9-81ED-4DB2-BD59-A6C34878D82A}">
                    <a16:rowId xmlns:a16="http://schemas.microsoft.com/office/drawing/2014/main" val="10002"/>
                  </a:ext>
                </a:extLst>
              </a:tr>
              <a:tr h="355300">
                <a:tc>
                  <a:txBody>
                    <a:bodyPr numCol="1"/>
                    <a:lstStyle/>
                    <a:p>
                      <a:pPr algn="ctr" indent="0" lvl="0" marL="0" marR="0" rtl="0">
                        <a:lnSpc>
                          <a:spcPct val="100000"/>
                        </a:lnSpc>
                        <a:spcBef>
                          <a:spcPts val="0"/>
                        </a:spcBef>
                        <a:spcAft>
                          <a:spcPts val="0"/>
                        </a:spcAft>
                        <a:buClr>
                          <a:srgbClr val="FFFF00"/>
                        </a:buClr>
                        <a:buSzPct val="25000"/>
                        <a:buFont typeface="Calibri"/>
                        <a:buNone/>
                      </a:pPr>
                      <a:r>
                        <a:rPr b="0" cap="none" i="0" lang="en-US" strike="noStrike" sz="2400" u="none">
                          <a:solidFill>
                            <a:srgbClr val="FFFF00"/>
                          </a:solidFill>
                          <a:latin typeface="Calibri"/>
                          <a:ea typeface="Calibri"/>
                          <a:cs typeface="Calibri"/>
                          <a:sym typeface="Calibri"/>
                        </a:rPr>
                        <a:t>3</a:t>
                      </a:r>
                    </a:p>
                  </a:txBody>
                  <a:tcPr marB="45725" marL="91450" marR="91450" marT="45725">
                    <a:lnL cap="flat" cmpd="sng" w="38100">
                      <a:solidFill>
                        <a:schemeClr val="lt1"/>
                      </a:solidFill>
                      <a:prstDash val="solid"/>
                      <a:round/>
                      <a:headEnd len="med" type="none" w="med"/>
                      <a:tailEnd len="med" type="none" w="med"/>
                    </a:lnL>
                    <a:lnR cap="flat" cmpd="sng" w="12700">
                      <a:solidFill>
                        <a:schemeClr val="lt1"/>
                      </a:solidFill>
                      <a:prstDash val="dot"/>
                      <a:round/>
                      <a:headEnd len="med" type="none" w="med"/>
                      <a:tailEnd len="med" type="none" w="med"/>
                    </a:lnR>
                    <a:lnT cap="flat" cmpd="sng" w="12700">
                      <a:solidFill>
                        <a:schemeClr val="lt1"/>
                      </a:solidFill>
                      <a:prstDash val="dot"/>
                      <a:round/>
                      <a:headEnd len="med" type="none" w="med"/>
                      <a:tailEnd len="med" type="none" w="med"/>
                    </a:lnT>
                    <a:lnB cap="flat" cmpd="sng" w="9525">
                      <a:solidFill>
                        <a:srgbClr val="000000">
                          <a:alpha val="0"/>
                        </a:srgbClr>
                      </a:solidFill>
                      <a:prstDash val="solid"/>
                      <a:round/>
                      <a:headEnd len="med" type="none" w="med"/>
                      <a:tailEnd len="med" type="none" w="med"/>
                    </a:lnB>
                    <a:solidFill>
                      <a:srgbClr val="7D7F35"/>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111 - 129</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12700">
                      <a:solidFill>
                        <a:schemeClr val="lt1"/>
                      </a:solidFill>
                      <a:prstDash val="dot"/>
                      <a:round/>
                      <a:headEnd len="med" type="none" w="med"/>
                      <a:tailEnd len="med" type="none" w="med"/>
                    </a:lnT>
                    <a:lnB cap="flat" cmpd="sng" w="9525">
                      <a:solidFill>
                        <a:srgbClr val="000000">
                          <a:alpha val="0"/>
                        </a:srgbClr>
                      </a:solidFill>
                      <a:prstDash val="solid"/>
                      <a:round/>
                      <a:headEnd len="med" type="none" w="med"/>
                      <a:tailEnd len="med" type="none" w="med"/>
                    </a:lnB>
                    <a:solidFill>
                      <a:srgbClr val="7D7F35"/>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Alicia 1983</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12700">
                      <a:solidFill>
                        <a:schemeClr val="lt1"/>
                      </a:solidFill>
                      <a:prstDash val="dot"/>
                      <a:round/>
                      <a:headEnd len="med" type="none" w="med"/>
                      <a:tailEnd len="med" type="none" w="med"/>
                    </a:lnT>
                    <a:lnB cap="flat" cmpd="sng" w="9525">
                      <a:solidFill>
                        <a:srgbClr val="000000">
                          <a:alpha val="0"/>
                        </a:srgbClr>
                      </a:solidFill>
                      <a:prstDash val="solid"/>
                      <a:round/>
                      <a:headEnd len="med" type="none" w="med"/>
                      <a:tailEnd len="med" type="none" w="med"/>
                    </a:lnB>
                    <a:solidFill>
                      <a:srgbClr val="7D7F35"/>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Devastating damage </a:t>
                      </a:r>
                    </a:p>
                  </a:txBody>
                  <a:tcPr marB="45725" marL="91450" marR="91450" marT="45725">
                    <a:lnL cap="flat" cmpd="sng" w="12700">
                      <a:solidFill>
                        <a:schemeClr val="lt1"/>
                      </a:solidFill>
                      <a:prstDash val="dot"/>
                      <a:round/>
                      <a:headEnd len="med" type="none" w="med"/>
                      <a:tailEnd len="med" type="none" w="med"/>
                    </a:lnL>
                    <a:lnR cap="flat" cmpd="sng" w="38100">
                      <a:solidFill>
                        <a:schemeClr val="lt1"/>
                      </a:solidFill>
                      <a:prstDash val="solid"/>
                      <a:round/>
                      <a:headEnd len="med" type="none" w="med"/>
                      <a:tailEnd len="med" type="none" w="med"/>
                    </a:lnR>
                    <a:lnT cap="flat" cmpd="sng" w="12700">
                      <a:solidFill>
                        <a:schemeClr val="lt1"/>
                      </a:solidFill>
                      <a:prstDash val="dot"/>
                      <a:round/>
                      <a:headEnd len="med" type="none" w="med"/>
                      <a:tailEnd len="med" type="none" w="med"/>
                    </a:lnT>
                    <a:lnB cap="flat" cmpd="sng" w="9525">
                      <a:solidFill>
                        <a:srgbClr val="000000">
                          <a:alpha val="0"/>
                        </a:srgbClr>
                      </a:solidFill>
                      <a:prstDash val="solid"/>
                      <a:round/>
                      <a:headEnd len="med" type="none" w="med"/>
                      <a:tailEnd len="med" type="none" w="med"/>
                    </a:lnB>
                    <a:solidFill>
                      <a:srgbClr val="7D7F35"/>
                    </a:solidFill>
                  </a:tcPr>
                </a:tc>
                <a:extLst>
                  <a:ext uri="{0D108BD9-81ED-4DB2-BD59-A6C34878D82A}">
                    <a16:rowId xmlns:a16="http://schemas.microsoft.com/office/drawing/2014/main" val="10003"/>
                  </a:ext>
                </a:extLst>
              </a:tr>
              <a:tr h="345625">
                <a:tc>
                  <a:txBody>
                    <a:bodyPr numCol="1"/>
                    <a:lstStyle/>
                    <a:p>
                      <a:pPr algn="ctr" indent="0" lvl="0" marL="0" marR="0" rtl="0">
                        <a:lnSpc>
                          <a:spcPct val="100000"/>
                        </a:lnSpc>
                        <a:spcBef>
                          <a:spcPts val="0"/>
                        </a:spcBef>
                        <a:spcAft>
                          <a:spcPts val="0"/>
                        </a:spcAft>
                        <a:buClr>
                          <a:schemeClr val="lt1"/>
                        </a:buClr>
                        <a:buSzPct val="25000"/>
                        <a:buFont typeface="Calibri"/>
                        <a:buNone/>
                      </a:pPr>
                      <a:endParaRPr b="0" cap="none" i="0" strike="noStrike" sz="2000" u="none">
                        <a:solidFill>
                          <a:srgbClr val="FFFF00"/>
                        </a:solidFill>
                        <a:latin typeface="Calibri"/>
                        <a:ea typeface="Calibri"/>
                        <a:cs typeface="Calibri"/>
                        <a:sym typeface="Calibri"/>
                      </a:endParaRPr>
                    </a:p>
                  </a:txBody>
                  <a:tcPr marB="45725" marL="91450" marR="91450" marT="45725">
                    <a:lnL cap="flat" cmpd="sng" w="38100">
                      <a:solidFill>
                        <a:schemeClr val="lt1"/>
                      </a:solidFill>
                      <a:prstDash val="solid"/>
                      <a:round/>
                      <a:headEnd len="med" type="none" w="med"/>
                      <a:tailEnd len="med" type="none" w="med"/>
                    </a:lnL>
                    <a:lnR cap="flat" cmpd="sng" w="12700">
                      <a:solidFill>
                        <a:schemeClr val="lt1"/>
                      </a:solidFill>
                      <a:prstDash val="dot"/>
                      <a:round/>
                      <a:headEnd len="med" type="none" w="med"/>
                      <a:tailEnd len="med" type="none" w="med"/>
                    </a:lnR>
                    <a:lnT cap="flat" cmpd="sng" w="9525">
                      <a:solidFill>
                        <a:srgbClr val="000000">
                          <a:alpha val="0"/>
                        </a:srgbClr>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solidFill>
                      <a:srgbClr val="7D7F35"/>
                    </a:solidFill>
                  </a:tcPr>
                </a:tc>
                <a:tc>
                  <a:txBody>
                    <a:bodyPr numCol="1"/>
                    <a:lstStyle/>
                    <a:p>
                      <a:pPr algn="l" indent="0" lvl="0" marL="0" marR="0" rtl="0">
                        <a:lnSpc>
                          <a:spcPct val="100000"/>
                        </a:lnSpc>
                        <a:spcBef>
                          <a:spcPts val="0"/>
                        </a:spcBef>
                        <a:spcAft>
                          <a:spcPts val="0"/>
                        </a:spcAft>
                        <a:buClr>
                          <a:schemeClr val="lt1"/>
                        </a:buClr>
                        <a:buSzPct val="25000"/>
                        <a:buFont typeface="Calibri"/>
                        <a:buNone/>
                      </a:pPr>
                      <a:endParaRPr b="0" cap="none" i="0" strike="noStrike" sz="2000" u="none">
                        <a:solidFill>
                          <a:srgbClr val="FFFF00"/>
                        </a:solidFill>
                        <a:latin typeface="Calibri"/>
                        <a:ea typeface="Calibri"/>
                        <a:cs typeface="Calibri"/>
                        <a:sym typeface="Calibri"/>
                      </a:endParaRP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9525">
                      <a:solidFill>
                        <a:srgbClr val="000000">
                          <a:alpha val="0"/>
                        </a:srgbClr>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solidFill>
                      <a:srgbClr val="7D7F35"/>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Katrina 2005</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9525">
                      <a:solidFill>
                        <a:srgbClr val="000000">
                          <a:alpha val="0"/>
                        </a:srgbClr>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solidFill>
                      <a:srgbClr val="7D7F35"/>
                    </a:solidFill>
                  </a:tcPr>
                </a:tc>
                <a:tc>
                  <a:txBody>
                    <a:bodyPr numCol="1"/>
                    <a:lstStyle/>
                    <a:p>
                      <a:pPr algn="l" indent="0" lvl="0" marL="0" marR="0" rtl="0">
                        <a:lnSpc>
                          <a:spcPct val="100000"/>
                        </a:lnSpc>
                        <a:spcBef>
                          <a:spcPts val="0"/>
                        </a:spcBef>
                        <a:spcAft>
                          <a:spcPts val="0"/>
                        </a:spcAft>
                        <a:buClr>
                          <a:schemeClr val="lt1"/>
                        </a:buClr>
                        <a:buSzPct val="25000"/>
                        <a:buFont typeface="Calibri"/>
                        <a:buNone/>
                      </a:pPr>
                      <a:endParaRPr b="0" cap="none" i="0" strike="noStrike" sz="2000" u="none">
                        <a:solidFill>
                          <a:srgbClr val="FFFF00"/>
                        </a:solidFill>
                        <a:latin typeface="Calibri"/>
                        <a:ea typeface="Calibri"/>
                        <a:cs typeface="Calibri"/>
                        <a:sym typeface="Calibri"/>
                      </a:endParaRPr>
                    </a:p>
                  </a:txBody>
                  <a:tcPr marB="45725" marL="91450" marR="91450" marT="45725">
                    <a:lnL cap="flat" cmpd="sng" w="12700">
                      <a:solidFill>
                        <a:schemeClr val="lt1"/>
                      </a:solidFill>
                      <a:prstDash val="dot"/>
                      <a:round/>
                      <a:headEnd len="med" type="none" w="med"/>
                      <a:tailEnd len="med" type="none" w="med"/>
                    </a:lnL>
                    <a:lnR cap="flat" cmpd="sng" w="38100">
                      <a:solidFill>
                        <a:schemeClr val="lt1"/>
                      </a:solidFill>
                      <a:prstDash val="solid"/>
                      <a:round/>
                      <a:headEnd len="med" type="none" w="med"/>
                      <a:tailEnd len="med" type="none" w="med"/>
                    </a:lnR>
                    <a:lnT cap="flat" cmpd="sng" w="9525">
                      <a:solidFill>
                        <a:srgbClr val="000000">
                          <a:alpha val="0"/>
                        </a:srgbClr>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solidFill>
                      <a:srgbClr val="7D7F35"/>
                    </a:solidFill>
                  </a:tcPr>
                </a:tc>
                <a:extLst>
                  <a:ext uri="{0D108BD9-81ED-4DB2-BD59-A6C34878D82A}">
                    <a16:rowId xmlns:a16="http://schemas.microsoft.com/office/drawing/2014/main" val="10004"/>
                  </a:ext>
                </a:extLst>
              </a:tr>
              <a:tr h="416250">
                <a:tc>
                  <a:txBody>
                    <a:bodyPr numCol="1"/>
                    <a:lstStyle/>
                    <a:p>
                      <a:pPr algn="ctr" indent="0" lvl="0" marL="0" marR="0" rtl="0">
                        <a:lnSpc>
                          <a:spcPct val="100000"/>
                        </a:lnSpc>
                        <a:spcBef>
                          <a:spcPts val="0"/>
                        </a:spcBef>
                        <a:spcAft>
                          <a:spcPts val="0"/>
                        </a:spcAft>
                        <a:buClr>
                          <a:srgbClr val="FFFF00"/>
                        </a:buClr>
                        <a:buSzPct val="25000"/>
                        <a:buFont typeface="Calibri"/>
                        <a:buNone/>
                      </a:pPr>
                      <a:r>
                        <a:rPr b="0" cap="none" i="0" lang="en-US" strike="noStrike" sz="2400" u="none">
                          <a:solidFill>
                            <a:srgbClr val="FFFF00"/>
                          </a:solidFill>
                          <a:latin typeface="Calibri"/>
                          <a:ea typeface="Calibri"/>
                          <a:cs typeface="Calibri"/>
                          <a:sym typeface="Calibri"/>
                        </a:rPr>
                        <a:t>4</a:t>
                      </a:r>
                    </a:p>
                  </a:txBody>
                  <a:tcPr marB="45725" marL="91450" marR="91450" marT="45725">
                    <a:lnL cap="flat" cmpd="sng" w="38100">
                      <a:solidFill>
                        <a:schemeClr val="lt1"/>
                      </a:solidFill>
                      <a:prstDash val="solid"/>
                      <a:round/>
                      <a:headEnd len="med" type="none" w="med"/>
                      <a:tailEnd len="med" type="none" w="med"/>
                    </a:lnL>
                    <a:lnR cap="flat" cmpd="sng" w="12700">
                      <a:solidFill>
                        <a:schemeClr val="lt1"/>
                      </a:solidFill>
                      <a:prstDash val="dot"/>
                      <a:round/>
                      <a:headEnd len="med" type="none" w="med"/>
                      <a:tailEnd len="med" type="none" w="med"/>
                    </a:lnR>
                    <a:lnT cap="flat" cmpd="sng" w="9525">
                      <a:solidFill>
                        <a:srgbClr val="000000">
                          <a:alpha val="0"/>
                        </a:srgbClr>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solidFill>
                      <a:srgbClr val="990000"/>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130 - 156</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9525">
                      <a:solidFill>
                        <a:srgbClr val="000000">
                          <a:alpha val="0"/>
                        </a:srgbClr>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solidFill>
                      <a:srgbClr val="990000"/>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1900 Galveston</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9525">
                      <a:solidFill>
                        <a:srgbClr val="000000">
                          <a:alpha val="0"/>
                        </a:srgbClr>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solidFill>
                      <a:srgbClr val="990000"/>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Catastrophic damage</a:t>
                      </a:r>
                    </a:p>
                  </a:txBody>
                  <a:tcPr marB="45725" marL="91450" marR="91450" marT="45725">
                    <a:lnL cap="flat" cmpd="sng" w="12700">
                      <a:solidFill>
                        <a:schemeClr val="lt1"/>
                      </a:solidFill>
                      <a:prstDash val="dot"/>
                      <a:round/>
                      <a:headEnd len="med" type="none" w="med"/>
                      <a:tailEnd len="med" type="none" w="med"/>
                    </a:lnL>
                    <a:lnR cap="flat" cmpd="sng" w="38100">
                      <a:solidFill>
                        <a:schemeClr val="lt1"/>
                      </a:solidFill>
                      <a:prstDash val="solid"/>
                      <a:round/>
                      <a:headEnd len="med" type="none" w="med"/>
                      <a:tailEnd len="med" type="none" w="med"/>
                    </a:lnR>
                    <a:lnT cap="flat" cmpd="sng" w="9525">
                      <a:solidFill>
                        <a:srgbClr val="000000">
                          <a:alpha val="0"/>
                        </a:srgbClr>
                      </a:solidFill>
                      <a:prstDash val="solid"/>
                      <a:round/>
                      <a:headEnd len="med" type="none" w="med"/>
                      <a:tailEnd len="med" type="none" w="med"/>
                    </a:lnT>
                    <a:lnB cap="flat" cmpd="sng" w="9525">
                      <a:solidFill>
                        <a:srgbClr val="000000">
                          <a:alpha val="0"/>
                        </a:srgbClr>
                      </a:solidFill>
                      <a:prstDash val="solid"/>
                      <a:round/>
                      <a:headEnd len="med" type="none" w="med"/>
                      <a:tailEnd len="med" type="none" w="med"/>
                    </a:lnB>
                    <a:solidFill>
                      <a:srgbClr val="990000"/>
                    </a:solidFill>
                  </a:tcPr>
                </a:tc>
                <a:extLst>
                  <a:ext uri="{0D108BD9-81ED-4DB2-BD59-A6C34878D82A}">
                    <a16:rowId xmlns:a16="http://schemas.microsoft.com/office/drawing/2014/main" val="10005"/>
                  </a:ext>
                </a:extLst>
              </a:tr>
              <a:tr h="345625">
                <a:tc>
                  <a:txBody>
                    <a:bodyPr numCol="1"/>
                    <a:lstStyle/>
                    <a:p>
                      <a:pPr algn="ctr" indent="0" lvl="0" marL="0" marR="0" rtl="0">
                        <a:lnSpc>
                          <a:spcPct val="100000"/>
                        </a:lnSpc>
                        <a:spcBef>
                          <a:spcPts val="0"/>
                        </a:spcBef>
                        <a:spcAft>
                          <a:spcPts val="0"/>
                        </a:spcAft>
                        <a:buClr>
                          <a:schemeClr val="lt1"/>
                        </a:buClr>
                        <a:buSzPct val="25000"/>
                        <a:buFont typeface="Calibri"/>
                        <a:buNone/>
                      </a:pPr>
                      <a:endParaRPr b="0" cap="none" i="0" strike="noStrike" sz="2000" u="none">
                        <a:solidFill>
                          <a:srgbClr val="FFFF00"/>
                        </a:solidFill>
                        <a:latin typeface="Calibri"/>
                        <a:ea typeface="Calibri"/>
                        <a:cs typeface="Calibri"/>
                        <a:sym typeface="Calibri"/>
                      </a:endParaRPr>
                    </a:p>
                  </a:txBody>
                  <a:tcPr marB="45725" marL="91450" marR="91450" marT="45725">
                    <a:lnL cap="flat" cmpd="sng" w="38100">
                      <a:solidFill>
                        <a:schemeClr val="lt1"/>
                      </a:solidFill>
                      <a:prstDash val="solid"/>
                      <a:round/>
                      <a:headEnd len="med" type="none" w="med"/>
                      <a:tailEnd len="med" type="none" w="med"/>
                    </a:lnL>
                    <a:lnR cap="flat" cmpd="sng" w="12700">
                      <a:solidFill>
                        <a:schemeClr val="lt1"/>
                      </a:solidFill>
                      <a:prstDash val="dot"/>
                      <a:round/>
                      <a:headEnd len="med" type="none" w="med"/>
                      <a:tailEnd len="med" type="none" w="med"/>
                    </a:lnR>
                    <a:lnT cap="flat" cmpd="sng" w="9525">
                      <a:solidFill>
                        <a:srgbClr val="000000">
                          <a:alpha val="0"/>
                        </a:srgbClr>
                      </a:solidFill>
                      <a:prstDash val="solid"/>
                      <a:round/>
                      <a:headEnd len="med" type="none" w="med"/>
                      <a:tailEnd len="med" type="none" w="med"/>
                    </a:lnT>
                    <a:lnB cap="flat" cmpd="sng" w="12700">
                      <a:solidFill>
                        <a:schemeClr val="lt1"/>
                      </a:solidFill>
                      <a:prstDash val="dot"/>
                      <a:round/>
                      <a:headEnd len="med" type="none" w="med"/>
                      <a:tailEnd len="med" type="none" w="med"/>
                    </a:lnB>
                    <a:solidFill>
                      <a:srgbClr val="990000"/>
                    </a:solidFill>
                  </a:tcPr>
                </a:tc>
                <a:tc>
                  <a:txBody>
                    <a:bodyPr numCol="1"/>
                    <a:lstStyle/>
                    <a:p>
                      <a:pPr algn="l" indent="0" lvl="0" marL="0" marR="0" rtl="0">
                        <a:lnSpc>
                          <a:spcPct val="100000"/>
                        </a:lnSpc>
                        <a:spcBef>
                          <a:spcPts val="0"/>
                        </a:spcBef>
                        <a:spcAft>
                          <a:spcPts val="0"/>
                        </a:spcAft>
                        <a:buClr>
                          <a:schemeClr val="lt1"/>
                        </a:buClr>
                        <a:buSzPct val="25000"/>
                        <a:buFont typeface="Noto Sans Symbols"/>
                        <a:buNone/>
                      </a:pPr>
                      <a:endParaRPr b="0" cap="none" i="0" strike="noStrike" sz="2000" u="none">
                        <a:solidFill>
                          <a:srgbClr val="FFFF00"/>
                        </a:solidFill>
                        <a:latin typeface="Calibri"/>
                        <a:ea typeface="Calibri"/>
                        <a:cs typeface="Calibri"/>
                        <a:sym typeface="Calibri"/>
                      </a:endParaRP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9525">
                      <a:solidFill>
                        <a:srgbClr val="000000">
                          <a:alpha val="0"/>
                        </a:srgbClr>
                      </a:solidFill>
                      <a:prstDash val="solid"/>
                      <a:round/>
                      <a:headEnd len="med" type="none" w="med"/>
                      <a:tailEnd len="med" type="none" w="med"/>
                    </a:lnT>
                    <a:lnB cap="flat" cmpd="sng" w="12700">
                      <a:solidFill>
                        <a:schemeClr val="lt1"/>
                      </a:solidFill>
                      <a:prstDash val="dot"/>
                      <a:round/>
                      <a:headEnd len="med" type="none" w="med"/>
                      <a:tailEnd len="med" type="none" w="med"/>
                    </a:lnB>
                    <a:solidFill>
                      <a:srgbClr val="990000"/>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Carla 1961</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9525">
                      <a:solidFill>
                        <a:srgbClr val="000000">
                          <a:alpha val="0"/>
                        </a:srgbClr>
                      </a:solidFill>
                      <a:prstDash val="solid"/>
                      <a:round/>
                      <a:headEnd len="med" type="none" w="med"/>
                      <a:tailEnd len="med" type="none" w="med"/>
                    </a:lnT>
                    <a:lnB cap="flat" cmpd="sng" w="12700">
                      <a:solidFill>
                        <a:schemeClr val="lt1"/>
                      </a:solidFill>
                      <a:prstDash val="dot"/>
                      <a:round/>
                      <a:headEnd len="med" type="none" w="med"/>
                      <a:tailEnd len="med" type="none" w="med"/>
                    </a:lnB>
                    <a:solidFill>
                      <a:srgbClr val="990000"/>
                    </a:solidFill>
                  </a:tcPr>
                </a:tc>
                <a:tc>
                  <a:txBody>
                    <a:bodyPr numCol="1"/>
                    <a:lstStyle/>
                    <a:p>
                      <a:pPr algn="l" indent="0" lvl="0" marL="0" marR="0" rtl="0">
                        <a:lnSpc>
                          <a:spcPct val="100000"/>
                        </a:lnSpc>
                        <a:spcBef>
                          <a:spcPts val="0"/>
                        </a:spcBef>
                        <a:spcAft>
                          <a:spcPts val="0"/>
                        </a:spcAft>
                        <a:buClr>
                          <a:schemeClr val="lt1"/>
                        </a:buClr>
                        <a:buSzPct val="25000"/>
                        <a:buFont typeface="Calibri"/>
                        <a:buNone/>
                      </a:pPr>
                      <a:endParaRPr b="0" cap="none" i="0" strike="noStrike" sz="2000" u="none">
                        <a:solidFill>
                          <a:srgbClr val="FFFF00"/>
                        </a:solidFill>
                        <a:latin typeface="Calibri"/>
                        <a:ea typeface="Calibri"/>
                        <a:cs typeface="Calibri"/>
                        <a:sym typeface="Calibri"/>
                      </a:endParaRPr>
                    </a:p>
                  </a:txBody>
                  <a:tcPr marB="45725" marL="91450" marR="91450" marT="45725">
                    <a:lnL cap="flat" cmpd="sng" w="12700">
                      <a:solidFill>
                        <a:schemeClr val="lt1"/>
                      </a:solidFill>
                      <a:prstDash val="dot"/>
                      <a:round/>
                      <a:headEnd len="med" type="none" w="med"/>
                      <a:tailEnd len="med" type="none" w="med"/>
                    </a:lnL>
                    <a:lnR cap="flat" cmpd="sng" w="38100">
                      <a:solidFill>
                        <a:schemeClr val="lt1"/>
                      </a:solidFill>
                      <a:prstDash val="solid"/>
                      <a:round/>
                      <a:headEnd len="med" type="none" w="med"/>
                      <a:tailEnd len="med" type="none" w="med"/>
                    </a:lnR>
                    <a:lnT cap="flat" cmpd="sng" w="9525">
                      <a:solidFill>
                        <a:srgbClr val="000000">
                          <a:alpha val="0"/>
                        </a:srgbClr>
                      </a:solidFill>
                      <a:prstDash val="solid"/>
                      <a:round/>
                      <a:headEnd len="med" type="none" w="med"/>
                      <a:tailEnd len="med" type="none" w="med"/>
                    </a:lnT>
                    <a:lnB cap="flat" cmpd="sng" w="12700">
                      <a:solidFill>
                        <a:schemeClr val="lt1"/>
                      </a:solidFill>
                      <a:prstDash val="dot"/>
                      <a:round/>
                      <a:headEnd len="med" type="none" w="med"/>
                      <a:tailEnd len="med" type="none" w="med"/>
                    </a:lnB>
                    <a:solidFill>
                      <a:srgbClr val="990000"/>
                    </a:solidFill>
                  </a:tcPr>
                </a:tc>
                <a:extLst>
                  <a:ext uri="{0D108BD9-81ED-4DB2-BD59-A6C34878D82A}">
                    <a16:rowId xmlns:a16="http://schemas.microsoft.com/office/drawing/2014/main" val="10006"/>
                  </a:ext>
                </a:extLst>
              </a:tr>
              <a:tr h="345625">
                <a:tc>
                  <a:txBody>
                    <a:bodyPr numCol="1"/>
                    <a:lstStyle/>
                    <a:p>
                      <a:pPr algn="ctr" indent="0" lvl="0" marL="0" marR="0" rtl="0">
                        <a:lnSpc>
                          <a:spcPct val="100000"/>
                        </a:lnSpc>
                        <a:spcBef>
                          <a:spcPts val="0"/>
                        </a:spcBef>
                        <a:spcAft>
                          <a:spcPts val="0"/>
                        </a:spcAft>
                        <a:buClr>
                          <a:srgbClr val="FFFF00"/>
                        </a:buClr>
                        <a:buSzPct val="25000"/>
                        <a:buFont typeface="Calibri"/>
                        <a:buNone/>
                      </a:pPr>
                      <a:r>
                        <a:rPr b="0" cap="none" i="0" lang="en-US" strike="noStrike" sz="2400" u="none">
                          <a:solidFill>
                            <a:srgbClr val="FFFF00"/>
                          </a:solidFill>
                          <a:latin typeface="Calibri"/>
                          <a:ea typeface="Calibri"/>
                          <a:cs typeface="Calibri"/>
                          <a:sym typeface="Calibri"/>
                        </a:rPr>
                        <a:t>5</a:t>
                      </a:r>
                    </a:p>
                  </a:txBody>
                  <a:tcPr marB="45725" marL="91450" marR="91450" marT="45725">
                    <a:lnL cap="flat" cmpd="sng" w="38100">
                      <a:solidFill>
                        <a:schemeClr val="lt1"/>
                      </a:solidFill>
                      <a:prstDash val="solid"/>
                      <a:round/>
                      <a:headEnd len="med" type="none" w="med"/>
                      <a:tailEnd len="med" type="none" w="med"/>
                    </a:lnL>
                    <a:lnR cap="flat" cmpd="sng" w="12700">
                      <a:solidFill>
                        <a:schemeClr val="lt1"/>
                      </a:solidFill>
                      <a:prstDash val="dot"/>
                      <a:round/>
                      <a:headEnd len="med" type="none" w="med"/>
                      <a:tailEnd len="med" type="none" w="med"/>
                    </a:lnR>
                    <a:lnT cap="flat" cmpd="sng" w="12700">
                      <a:solidFill>
                        <a:schemeClr val="lt1"/>
                      </a:solidFill>
                      <a:prstDash val="dot"/>
                      <a:round/>
                      <a:headEnd len="med" type="none" w="med"/>
                      <a:tailEnd len="med" type="none" w="med"/>
                    </a:lnT>
                    <a:lnB cap="flat" cmpd="sng" w="9525">
                      <a:solidFill>
                        <a:srgbClr val="000000">
                          <a:alpha val="0"/>
                        </a:srgbClr>
                      </a:solidFill>
                      <a:prstDash val="solid"/>
                      <a:round/>
                      <a:headEnd len="med" type="none" w="med"/>
                      <a:tailEnd len="med" type="none" w="med"/>
                    </a:lnB>
                    <a:solidFill>
                      <a:srgbClr val="9900FF"/>
                    </a:solidFill>
                  </a:tcPr>
                </a:tc>
                <a:tc>
                  <a:txBody>
                    <a:bodyPr numCol="1"/>
                    <a:lstStyle/>
                    <a:p>
                      <a:pPr algn="l" indent="0" lvl="0" marL="0" marR="0" rtl="0">
                        <a:lnSpc>
                          <a:spcPct val="100000"/>
                        </a:lnSpc>
                        <a:spcBef>
                          <a:spcPts val="0"/>
                        </a:spcBef>
                        <a:spcAft>
                          <a:spcPts val="0"/>
                        </a:spcAft>
                        <a:buClr>
                          <a:srgbClr val="FFFF00"/>
                        </a:buClr>
                        <a:buSzPct val="25000"/>
                        <a:buFont typeface="Noto Sans Symbols"/>
                        <a:buNone/>
                      </a:pPr>
                      <a:r>
                        <a:rPr b="0" cap="none" i="0" lang="en-US" strike="noStrike" sz="2000" u="none">
                          <a:solidFill>
                            <a:srgbClr val="FFFF00"/>
                          </a:solidFill>
                          <a:latin typeface="Calibri"/>
                          <a:ea typeface="Calibri"/>
                          <a:cs typeface="Calibri"/>
                          <a:sym typeface="Calibri"/>
                        </a:rPr>
                        <a:t>157 or greater</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12700">
                      <a:solidFill>
                        <a:schemeClr val="lt1"/>
                      </a:solidFill>
                      <a:prstDash val="dot"/>
                      <a:round/>
                      <a:headEnd len="med" type="none" w="med"/>
                      <a:tailEnd len="med" type="none" w="med"/>
                    </a:lnT>
                    <a:lnB cap="flat" cmpd="sng" w="9525">
                      <a:solidFill>
                        <a:srgbClr val="000000">
                          <a:alpha val="0"/>
                        </a:srgbClr>
                      </a:solidFill>
                      <a:prstDash val="solid"/>
                      <a:round/>
                      <a:headEnd len="med" type="none" w="med"/>
                      <a:tailEnd len="med" type="none" w="med"/>
                    </a:lnB>
                    <a:solidFill>
                      <a:srgbClr val="9900FF"/>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Andrew 1992</a:t>
                      </a:r>
                    </a:p>
                  </a:txBody>
                  <a:tcPr marB="45725" marL="91450" marR="91450" marT="45725">
                    <a:lnL cap="flat" cmpd="sng" w="12700">
                      <a:solidFill>
                        <a:schemeClr val="lt1"/>
                      </a:solidFill>
                      <a:prstDash val="dot"/>
                      <a:round/>
                      <a:headEnd len="med" type="none" w="med"/>
                      <a:tailEnd len="med" type="none" w="med"/>
                    </a:lnL>
                    <a:lnR cap="flat" cmpd="sng" w="12700">
                      <a:solidFill>
                        <a:schemeClr val="lt1"/>
                      </a:solidFill>
                      <a:prstDash val="dot"/>
                      <a:round/>
                      <a:headEnd len="med" type="none" w="med"/>
                      <a:tailEnd len="med" type="none" w="med"/>
                    </a:lnR>
                    <a:lnT cap="flat" cmpd="sng" w="12700">
                      <a:solidFill>
                        <a:schemeClr val="lt1"/>
                      </a:solidFill>
                      <a:prstDash val="dot"/>
                      <a:round/>
                      <a:headEnd len="med" type="none" w="med"/>
                      <a:tailEnd len="med" type="none" w="med"/>
                    </a:lnT>
                    <a:lnB cap="flat" cmpd="sng" w="9525">
                      <a:solidFill>
                        <a:srgbClr val="000000">
                          <a:alpha val="0"/>
                        </a:srgbClr>
                      </a:solidFill>
                      <a:prstDash val="solid"/>
                      <a:round/>
                      <a:headEnd len="med" type="none" w="med"/>
                      <a:tailEnd len="med" type="none" w="med"/>
                    </a:lnB>
                    <a:solidFill>
                      <a:srgbClr val="9900FF"/>
                    </a:solidFill>
                  </a:tcPr>
                </a:tc>
                <a:tc>
                  <a:txBody>
                    <a:bodyPr numCol="1"/>
                    <a:lstStyle/>
                    <a:p>
                      <a:pPr algn="l" indent="0" lvl="0" marL="0" marR="0" rtl="0">
                        <a:lnSpc>
                          <a:spcPct val="100000"/>
                        </a:lnSpc>
                        <a:spcBef>
                          <a:spcPts val="0"/>
                        </a:spcBef>
                        <a:spcAft>
                          <a:spcPts val="0"/>
                        </a:spcAft>
                        <a:buClr>
                          <a:srgbClr val="FFFF00"/>
                        </a:buClr>
                        <a:buSzPct val="25000"/>
                        <a:buFont typeface="Calibri"/>
                        <a:buNone/>
                      </a:pPr>
                      <a:r>
                        <a:rPr b="0" cap="none" i="0" lang="en-US" strike="noStrike" sz="2000" u="none">
                          <a:solidFill>
                            <a:srgbClr val="FFFF00"/>
                          </a:solidFill>
                          <a:latin typeface="Calibri"/>
                          <a:ea typeface="Calibri"/>
                          <a:cs typeface="Calibri"/>
                          <a:sym typeface="Calibri"/>
                        </a:rPr>
                        <a:t>Catastrophic damage</a:t>
                      </a:r>
                    </a:p>
                  </a:txBody>
                  <a:tcPr marB="45725" marL="91450" marR="91450" marT="45725">
                    <a:lnL cap="flat" cmpd="sng" w="12700">
                      <a:solidFill>
                        <a:schemeClr val="lt1"/>
                      </a:solidFill>
                      <a:prstDash val="dot"/>
                      <a:round/>
                      <a:headEnd len="med" type="none" w="med"/>
                      <a:tailEnd len="med" type="none" w="med"/>
                    </a:lnL>
                    <a:lnR cap="flat" cmpd="sng" w="38100">
                      <a:solidFill>
                        <a:schemeClr val="lt1"/>
                      </a:solidFill>
                      <a:prstDash val="solid"/>
                      <a:round/>
                      <a:headEnd len="med" type="none" w="med"/>
                      <a:tailEnd len="med" type="none" w="med"/>
                    </a:lnR>
                    <a:lnT cap="flat" cmpd="sng" w="12700">
                      <a:solidFill>
                        <a:schemeClr val="lt1"/>
                      </a:solidFill>
                      <a:prstDash val="dot"/>
                      <a:round/>
                      <a:headEnd len="med" type="none" w="med"/>
                      <a:tailEnd len="med" type="none" w="med"/>
                    </a:lnT>
                    <a:lnB cap="flat" cmpd="sng" w="9525">
                      <a:solidFill>
                        <a:srgbClr val="000000">
                          <a:alpha val="0"/>
                        </a:srgbClr>
                      </a:solidFill>
                      <a:prstDash val="solid"/>
                      <a:round/>
                      <a:headEnd len="med" type="none" w="med"/>
                      <a:tailEnd len="med" type="none" w="med"/>
                    </a:lnB>
                    <a:solidFill>
                      <a:srgbClr val="9900FF"/>
                    </a:solidFill>
                  </a:tcPr>
                </a:tc>
                <a:extLst>
                  <a:ext uri="{0D108BD9-81ED-4DB2-BD59-A6C34878D82A}">
                    <a16:rowId xmlns:a16="http://schemas.microsoft.com/office/drawing/2014/main" val="10007"/>
                  </a:ext>
                </a:extLst>
              </a:tr>
            </a:tbl>
          </a:graphicData>
        </a:graphic>
      </p:graphicFrame>
      <p:sp>
        <p:nvSpPr>
          <p:cNvPr id="908" name="Shape 908"/>
          <p:cNvSpPr txBox="1"/>
          <p:nvPr/>
        </p:nvSpPr>
        <p:spPr>
          <a:xfrm>
            <a:off x="1752600" y="5715014"/>
            <a:ext cx="8686800" cy="461664"/>
          </a:xfrm>
          <a:prstGeom prst="rect">
            <a:avLst/>
          </a:prstGeom>
          <a:noFill/>
          <a:ln>
            <a:noFill/>
          </a:ln>
        </p:spPr>
        <p:txBody>
          <a:bodyPr anchor="t" anchorCtr="0" bIns="45700" lIns="91425" numCol="1" rIns="91425" tIns="45700">
            <a:noAutofit/>
          </a:bodyPr>
          <a:lstStyle/>
          <a:p>
            <a:pPr algn="ctr">
              <a:buSzPct val="25000"/>
            </a:pPr>
            <a:r>
              <a:rPr b="1" kern="0" lang="en-US" sz="2400">
                <a:solidFill>
                  <a:srgbClr val="FFFFFF"/>
                </a:solidFill>
                <a:latin typeface="Arial"/>
                <a:ea typeface="Arial"/>
                <a:cs typeface="Arial"/>
                <a:sym typeface="Arial"/>
              </a:rPr>
              <a:t>The scale estimates potential property damage from wind </a:t>
            </a:r>
          </a:p>
        </p:txBody>
      </p:sp>
      <p:sp>
        <p:nvSpPr>
          <p:cNvPr id="4" name="Title 3"/>
          <p:cNvSpPr>
            <a:spLocks noGrp="1"/>
          </p:cNvSpPr>
          <p:nvPr>
            <p:ph type="title"/>
          </p:nvPr>
        </p:nvSpPr>
        <p:spPr/>
        <p:txBody>
          <a:bodyPr numCol="1">
            <a:normAutofit fontScale="90000"/>
          </a:bodyPr>
          <a:lstStyle/>
          <a:p>
            <a:r>
              <a:rPr dirty="0" err="1" lang="en-US"/>
              <a:t>Saffir</a:t>
            </a:r>
            <a:r>
              <a:rPr dirty="0" lang="en-US"/>
              <a:t>-Simpson Hurricane Wind Scale</a:t>
            </a:r>
          </a:p>
        </p:txBody>
      </p:sp>
    </p:spTree>
    <p:extLst>
      <p:ext uri="{BB962C8B-B14F-4D97-AF65-F5344CB8AC3E}">
        <p14:creationId xmlns:p14="http://schemas.microsoft.com/office/powerpoint/2010/main" val="340990484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118" y="4762"/>
            <a:ext cx="10987881" cy="757238"/>
          </a:xfrm>
        </p:spPr>
        <p:txBody>
          <a:bodyPr numCol="1">
            <a:normAutofit/>
          </a:bodyPr>
          <a:lstStyle/>
          <a:p>
            <a:r>
              <a:rPr dirty="0" lang="en-US"/>
              <a:t>Understanding Tropical Forecasts</a:t>
            </a:r>
          </a:p>
        </p:txBody>
      </p:sp>
      <p:pic>
        <p:nvPicPr>
          <p:cNvPr id="5" name="Content Placeholder 4"/>
          <p:cNvPicPr>
            <a:picLocks noChangeAspect="1" noGrp="1"/>
          </p:cNvPicPr>
          <p:nvPr>
            <p:ph idx="1"/>
          </p:nvPr>
        </p:nvPicPr>
        <p:blipFill>
          <a:blip r:embed="rId2">
            <a:extLst>
              <a:ext uri="{28A0092B-C50C-407E-A947-70E740481C1C}">
                <a14:useLocalDpi xmlns:a14="http://schemas.microsoft.com/office/drawing/2010/main" val="0"/>
              </a:ext>
            </a:extLst>
          </a:blip>
          <a:stretch>
            <a:fillRect/>
          </a:stretch>
        </p:blipFill>
        <p:spPr>
          <a:xfrm>
            <a:off x="0" y="1061347"/>
            <a:ext cx="7064671" cy="5796653"/>
          </a:xfrm>
        </p:spPr>
      </p:pic>
      <p:cxnSp>
        <p:nvCxnSpPr>
          <p:cNvPr id="7" name="Straight Arrow Connector 6"/>
          <p:cNvCxnSpPr/>
          <p:nvPr/>
        </p:nvCxnSpPr>
        <p:spPr>
          <a:xfrm flipH="1">
            <a:off x="2638697" y="1894114"/>
            <a:ext cx="5277394" cy="744583"/>
          </a:xfrm>
          <a:prstGeom prst="straightConnector1">
            <a:avLst/>
          </a:prstGeom>
          <a:ln w="85725">
            <a:solidFill>
              <a:schemeClr val="tx1"/>
            </a:solidFill>
            <a:tailEnd type="triangle"/>
          </a:ln>
          <a:effectLst>
            <a:outerShdw algn="tl" blurRad="50800" dir="2700000" dist="381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H="1">
            <a:off x="3657601" y="2658701"/>
            <a:ext cx="4258490" cy="910409"/>
          </a:xfrm>
          <a:prstGeom prst="straightConnector1">
            <a:avLst/>
          </a:prstGeom>
          <a:ln w="85725">
            <a:solidFill>
              <a:schemeClr val="tx1"/>
            </a:solidFill>
            <a:tailEnd type="triangle"/>
          </a:ln>
          <a:effectLst>
            <a:outerShdw algn="tl" blurRad="50800" dir="2700000" dist="381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5573416" y="3851810"/>
            <a:ext cx="1802744" cy="0"/>
          </a:xfrm>
          <a:prstGeom prst="straightConnector1">
            <a:avLst/>
          </a:prstGeom>
          <a:ln w="85725">
            <a:solidFill>
              <a:schemeClr val="tx1"/>
            </a:solidFill>
            <a:tailEnd type="triangle"/>
          </a:ln>
          <a:effectLst>
            <a:outerShdw algn="tl" blurRad="50800" dir="2700000" dist="381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914458" y="1529282"/>
            <a:ext cx="3577819" cy="584775"/>
          </a:xfrm>
          <a:prstGeom prst="rect">
            <a:avLst/>
          </a:prstGeom>
          <a:noFill/>
        </p:spPr>
        <p:txBody>
          <a:bodyPr numCol="1" rtlCol="0" wrap="square">
            <a:spAutoFit/>
          </a:bodyPr>
          <a:lstStyle/>
          <a:p>
            <a:r>
              <a:rPr b="1" dirty="0" lang="en-US" sz="3200">
                <a:latin charset="0" panose="020B0604030504040204" pitchFamily="34" typeface="Tahoma"/>
                <a:ea charset="0" panose="020B0604030504040204" pitchFamily="34" typeface="Tahoma"/>
                <a:cs charset="0" panose="020B0604030504040204" pitchFamily="34" typeface="Tahoma"/>
              </a:rPr>
              <a:t>Forecast Cone</a:t>
            </a:r>
          </a:p>
        </p:txBody>
      </p:sp>
      <p:sp>
        <p:nvSpPr>
          <p:cNvPr id="14" name="Rectangle 13"/>
          <p:cNvSpPr/>
          <p:nvPr/>
        </p:nvSpPr>
        <p:spPr>
          <a:xfrm>
            <a:off x="855406" y="1061347"/>
            <a:ext cx="5397910" cy="556377"/>
          </a:xfrm>
          <a:prstGeom prst="rect">
            <a:avLst/>
          </a:prstGeom>
          <a:noFill/>
          <a:ln w="101600">
            <a:solidFill>
              <a:srgbClr val="FFFF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p>
        </p:txBody>
      </p:sp>
      <p:sp>
        <p:nvSpPr>
          <p:cNvPr id="15" name="TextBox 14"/>
          <p:cNvSpPr txBox="1"/>
          <p:nvPr/>
        </p:nvSpPr>
        <p:spPr>
          <a:xfrm>
            <a:off x="7914457" y="2330312"/>
            <a:ext cx="4277542" cy="1077218"/>
          </a:xfrm>
          <a:prstGeom prst="rect">
            <a:avLst/>
          </a:prstGeom>
          <a:noFill/>
        </p:spPr>
        <p:txBody>
          <a:bodyPr numCol="1" rtlCol="0" wrap="square">
            <a:spAutoFit/>
          </a:bodyPr>
          <a:lstStyle/>
          <a:p>
            <a:r>
              <a:rPr b="1" dirty="0" lang="en-US" sz="3200">
                <a:latin charset="0" panose="020B0604030504040204" pitchFamily="34" typeface="Tahoma"/>
                <a:ea charset="0" panose="020B0604030504040204" pitchFamily="34" typeface="Tahoma"/>
                <a:cs charset="0" panose="020B0604030504040204" pitchFamily="34" typeface="Tahoma"/>
              </a:rPr>
              <a:t>Forecast Positions (for storm center)</a:t>
            </a:r>
          </a:p>
        </p:txBody>
      </p:sp>
      <p:sp>
        <p:nvSpPr>
          <p:cNvPr id="18" name="TextBox 17"/>
          <p:cNvSpPr txBox="1"/>
          <p:nvPr/>
        </p:nvSpPr>
        <p:spPr>
          <a:xfrm>
            <a:off x="7376607" y="3569110"/>
            <a:ext cx="4653520" cy="584775"/>
          </a:xfrm>
          <a:prstGeom prst="rect">
            <a:avLst/>
          </a:prstGeom>
          <a:noFill/>
        </p:spPr>
        <p:txBody>
          <a:bodyPr numCol="1" rtlCol="0" wrap="square">
            <a:spAutoFit/>
          </a:bodyPr>
          <a:lstStyle/>
          <a:p>
            <a:r>
              <a:rPr b="1" dirty="0" lang="en-US" sz="3200">
                <a:latin charset="0" panose="020B0604030504040204" pitchFamily="34" typeface="Tahoma"/>
                <a:ea charset="0" panose="020B0604030504040204" pitchFamily="34" typeface="Tahoma"/>
                <a:cs charset="0" panose="020B0604030504040204" pitchFamily="34" typeface="Tahoma"/>
              </a:rPr>
              <a:t>Current Wind Extent</a:t>
            </a:r>
          </a:p>
        </p:txBody>
      </p:sp>
      <p:sp>
        <p:nvSpPr>
          <p:cNvPr id="20" name="Right Brace 19"/>
          <p:cNvSpPr/>
          <p:nvPr/>
        </p:nvSpPr>
        <p:spPr>
          <a:xfrm rot="6278802">
            <a:off x="3361196" y="2626136"/>
            <a:ext cx="651401" cy="3729521"/>
          </a:xfrm>
          <a:prstGeom prst="rightBrace">
            <a:avLst/>
          </a:prstGeom>
          <a:ln w="76200">
            <a:solidFill>
              <a:schemeClr val="tx1"/>
            </a:solidFill>
          </a:ln>
          <a:effectLst>
            <a:outerShdw algn="tl" blurRad="50800" dir="2700000" dist="38100" rotWithShape="0">
              <a:prstClr val="black"/>
            </a:outerShdw>
          </a:effectLst>
        </p:spPr>
        <p:style>
          <a:lnRef idx="1">
            <a:schemeClr val="accent1"/>
          </a:lnRef>
          <a:fillRef idx="0">
            <a:schemeClr val="accent1"/>
          </a:fillRef>
          <a:effectRef idx="0">
            <a:schemeClr val="accent1"/>
          </a:effectRef>
          <a:fontRef idx="minor">
            <a:schemeClr val="tx1"/>
          </a:fontRef>
        </p:style>
        <p:txBody>
          <a:bodyPr anchor="ctr" numCol="1" rtlCol="0"/>
          <a:lstStyle/>
          <a:p>
            <a:pPr algn="ctr"/>
            <a:endParaRPr lang="en-US"/>
          </a:p>
        </p:txBody>
      </p:sp>
      <p:cxnSp>
        <p:nvCxnSpPr>
          <p:cNvPr id="21" name="Straight Arrow Connector 20"/>
          <p:cNvCxnSpPr>
            <a:cxnSpLocks/>
          </p:cNvCxnSpPr>
          <p:nvPr/>
        </p:nvCxnSpPr>
        <p:spPr>
          <a:xfrm flipH="1">
            <a:off x="3544642" y="4819782"/>
            <a:ext cx="4136318" cy="342669"/>
          </a:xfrm>
          <a:prstGeom prst="straightConnector1">
            <a:avLst/>
          </a:prstGeom>
          <a:ln w="85725">
            <a:solidFill>
              <a:schemeClr val="tx1"/>
            </a:solidFill>
            <a:tailEnd type="triangle"/>
          </a:ln>
          <a:effectLst>
            <a:outerShdw algn="tl" blurRad="50800" dir="2700000" dist="381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80960" y="4153885"/>
            <a:ext cx="4511040" cy="1569660"/>
          </a:xfrm>
          <a:prstGeom prst="rect">
            <a:avLst/>
          </a:prstGeom>
          <a:noFill/>
        </p:spPr>
        <p:txBody>
          <a:bodyPr numCol="1" rtlCol="0" wrap="square">
            <a:spAutoFit/>
          </a:bodyPr>
          <a:lstStyle/>
          <a:p>
            <a:r>
              <a:rPr b="1" dirty="0" lang="en-US" sz="3200">
                <a:latin charset="0" panose="020B0604030504040204" pitchFamily="34" typeface="Tahoma"/>
                <a:ea charset="0" panose="020B0604030504040204" pitchFamily="34" typeface="Tahoma"/>
                <a:cs charset="0" panose="020B0604030504040204" pitchFamily="34" typeface="Tahoma"/>
              </a:rPr>
              <a:t>Current Tropical Storm or Hurricane Watches &amp; Warnings</a:t>
            </a:r>
          </a:p>
        </p:txBody>
      </p:sp>
      <p:sp>
        <p:nvSpPr>
          <p:cNvPr id="27" name="Rectangle 26"/>
          <p:cNvSpPr/>
          <p:nvPr/>
        </p:nvSpPr>
        <p:spPr>
          <a:xfrm>
            <a:off x="7632286" y="5985585"/>
            <a:ext cx="4608388" cy="584775"/>
          </a:xfrm>
          <a:prstGeom prst="rect">
            <a:avLst/>
          </a:prstGeom>
        </p:spPr>
        <p:txBody>
          <a:bodyPr numCol="1" wrap="square">
            <a:spAutoFit/>
          </a:bodyPr>
          <a:lstStyle/>
          <a:p>
            <a:r>
              <a:rPr b="1" dirty="0" lang="en-US" sz="3200">
                <a:ln>
                  <a:solidFill>
                    <a:prstClr val="black"/>
                  </a:solidFill>
                </a:ln>
                <a:solidFill>
                  <a:srgbClr val="FFFF00"/>
                </a:solidFill>
                <a:effectLst>
                  <a:outerShdw algn="tl" blurRad="38100" dir="2700000" dist="38100">
                    <a:srgbClr val="000000">
                      <a:alpha val="43137"/>
                    </a:srgbClr>
                  </a:outerShdw>
                </a:effectLst>
                <a:latin charset="0" panose="020B0604020202020204" pitchFamily="34" typeface="Arial"/>
                <a:cs charset="0" panose="020B0604020202020204" pitchFamily="34" typeface="Arial"/>
              </a:rPr>
              <a:t>www.hurricanes.gov</a:t>
            </a:r>
          </a:p>
        </p:txBody>
      </p:sp>
    </p:spTree>
    <p:extLst>
      <p:ext uri="{BB962C8B-B14F-4D97-AF65-F5344CB8AC3E}">
        <p14:creationId xmlns:p14="http://schemas.microsoft.com/office/powerpoint/2010/main" val="292560969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7"/>
                                        </p:tgtEl>
                                        <p:attrNameLst>
                                          <p:attrName>style.visibility</p:attrName>
                                        </p:attrNameLst>
                                      </p:cBhvr>
                                      <p:to>
                                        <p:strVal val="visible"/>
                                      </p:to>
                                    </p:set>
                                  </p:childTnLst>
                                </p:cTn>
                              </p:par>
                              <p:par>
                                <p:cTn fill="hold" grpId="0" id="7" nodeType="withEffect" presetClass="entr" presetID="1" presetSubtype="0">
                                  <p:stCondLst>
                                    <p:cond delay="0"/>
                                  </p:stCondLst>
                                  <p:childTnLst>
                                    <p:set>
                                      <p:cBhvr>
                                        <p:cTn dur="1" fill="hold" id="8">
                                          <p:stCondLst>
                                            <p:cond delay="0"/>
                                          </p:stCondLst>
                                        </p:cTn>
                                        <p:tgtEl>
                                          <p:spTgt spid="13"/>
                                        </p:tgtEl>
                                        <p:attrNameLst>
                                          <p:attrName>style.visibility</p:attrName>
                                        </p:attrNameLst>
                                      </p:cBhvr>
                                      <p:to>
                                        <p:strVal val="visible"/>
                                      </p:to>
                                    </p:set>
                                  </p:childTnLst>
                                </p:cTn>
                              </p:par>
                              <p:par>
                                <p:cTn fill="hold" grpId="0" id="9" nodeType="withEffect" presetClass="entr" presetID="1" presetSubtype="0">
                                  <p:stCondLst>
                                    <p:cond delay="0"/>
                                  </p:stCondLst>
                                  <p:childTnLst>
                                    <p:set>
                                      <p:cBhvr>
                                        <p:cTn dur="1" fill="hold" id="10">
                                          <p:stCondLst>
                                            <p:cond delay="0"/>
                                          </p:stCondLst>
                                        </p:cTn>
                                        <p:tgtEl>
                                          <p:spTgt spid="14"/>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id="13" nodeType="clickEffect" presetClass="exit" presetID="1" presetSubtype="0">
                                  <p:stCondLst>
                                    <p:cond delay="0"/>
                                  </p:stCondLst>
                                  <p:childTnLst>
                                    <p:set>
                                      <p:cBhvr>
                                        <p:cTn dur="1" fill="hold" id="14">
                                          <p:stCondLst>
                                            <p:cond delay="0"/>
                                          </p:stCondLst>
                                        </p:cTn>
                                        <p:tgtEl>
                                          <p:spTgt spid="7"/>
                                        </p:tgtEl>
                                        <p:attrNameLst>
                                          <p:attrName>style.visibility</p:attrName>
                                        </p:attrNameLst>
                                      </p:cBhvr>
                                      <p:to>
                                        <p:strVal val="hidden"/>
                                      </p:to>
                                    </p:set>
                                  </p:childTnLst>
                                </p:cTn>
                              </p:par>
                              <p:par>
                                <p:cTn fill="hold" grpId="1" id="15" nodeType="withEffect" presetClass="exit" presetID="1" presetSubtype="0">
                                  <p:stCondLst>
                                    <p:cond delay="0"/>
                                  </p:stCondLst>
                                  <p:childTnLst>
                                    <p:set>
                                      <p:cBhvr>
                                        <p:cTn dur="1" fill="hold" id="16">
                                          <p:stCondLst>
                                            <p:cond delay="0"/>
                                          </p:stCondLst>
                                        </p:cTn>
                                        <p:tgtEl>
                                          <p:spTgt spid="13"/>
                                        </p:tgtEl>
                                        <p:attrNameLst>
                                          <p:attrName>style.visibility</p:attrName>
                                        </p:attrNameLst>
                                      </p:cBhvr>
                                      <p:to>
                                        <p:strVal val="hidden"/>
                                      </p:to>
                                    </p:set>
                                  </p:childTnLst>
                                </p:cTn>
                              </p:par>
                              <p:par>
                                <p:cTn fill="hold" grpId="0" id="17" nodeType="withEffect" presetClass="entr" presetID="1" presetSubtype="0">
                                  <p:stCondLst>
                                    <p:cond delay="0"/>
                                  </p:stCondLst>
                                  <p:childTnLst>
                                    <p:set>
                                      <p:cBhvr>
                                        <p:cTn dur="1" fill="hold" id="18">
                                          <p:stCondLst>
                                            <p:cond delay="0"/>
                                          </p:stCondLst>
                                        </p:cTn>
                                        <p:tgtEl>
                                          <p:spTgt spid="15"/>
                                        </p:tgtEl>
                                        <p:attrNameLst>
                                          <p:attrName>style.visibility</p:attrName>
                                        </p:attrNameLst>
                                      </p:cBhvr>
                                      <p:to>
                                        <p:strVal val="visible"/>
                                      </p:to>
                                    </p:set>
                                  </p:childTnLst>
                                </p:cTn>
                              </p:par>
                              <p:par>
                                <p:cTn fill="hold" id="19" nodeType="withEffect" presetClass="entr" presetID="1" presetSubtype="0">
                                  <p:stCondLst>
                                    <p:cond delay="0"/>
                                  </p:stCondLst>
                                  <p:childTnLst>
                                    <p:set>
                                      <p:cBhvr>
                                        <p:cTn dur="1" fill="hold" id="20">
                                          <p:stCondLst>
                                            <p:cond delay="0"/>
                                          </p:stCondLst>
                                        </p:cTn>
                                        <p:tgtEl>
                                          <p:spTgt spid="8"/>
                                        </p:tgtEl>
                                        <p:attrNameLst>
                                          <p:attrName>style.visibility</p:attrName>
                                        </p:attrNameLst>
                                      </p:cBhvr>
                                      <p:to>
                                        <p:strVal val="visible"/>
                                      </p:to>
                                    </p:set>
                                  </p:childTnLst>
                                </p:cTn>
                              </p:par>
                            </p:childTnLst>
                          </p:cTn>
                        </p:par>
                      </p:childTnLst>
                    </p:cTn>
                  </p:par>
                  <p:par>
                    <p:cTn fill="hold" id="21">
                      <p:stCondLst>
                        <p:cond delay="indefinite"/>
                      </p:stCondLst>
                      <p:childTnLst>
                        <p:par>
                          <p:cTn fill="hold" id="22">
                            <p:stCondLst>
                              <p:cond delay="0"/>
                            </p:stCondLst>
                            <p:childTnLst>
                              <p:par>
                                <p:cTn fill="hold" grpId="1" id="23" nodeType="clickEffect" presetClass="exit" presetID="1" presetSubtype="0">
                                  <p:stCondLst>
                                    <p:cond delay="0"/>
                                  </p:stCondLst>
                                  <p:childTnLst>
                                    <p:set>
                                      <p:cBhvr>
                                        <p:cTn dur="1" fill="hold" id="24">
                                          <p:stCondLst>
                                            <p:cond delay="0"/>
                                          </p:stCondLst>
                                        </p:cTn>
                                        <p:tgtEl>
                                          <p:spTgt spid="15"/>
                                        </p:tgtEl>
                                        <p:attrNameLst>
                                          <p:attrName>style.visibility</p:attrName>
                                        </p:attrNameLst>
                                      </p:cBhvr>
                                      <p:to>
                                        <p:strVal val="hidden"/>
                                      </p:to>
                                    </p:set>
                                  </p:childTnLst>
                                </p:cTn>
                              </p:par>
                              <p:par>
                                <p:cTn fill="hold" id="25" nodeType="withEffect" presetClass="exit" presetID="1" presetSubtype="0">
                                  <p:stCondLst>
                                    <p:cond delay="0"/>
                                  </p:stCondLst>
                                  <p:childTnLst>
                                    <p:set>
                                      <p:cBhvr>
                                        <p:cTn dur="1" fill="hold" id="26">
                                          <p:stCondLst>
                                            <p:cond delay="0"/>
                                          </p:stCondLst>
                                        </p:cTn>
                                        <p:tgtEl>
                                          <p:spTgt spid="8"/>
                                        </p:tgtEl>
                                        <p:attrNameLst>
                                          <p:attrName>style.visibility</p:attrName>
                                        </p:attrNameLst>
                                      </p:cBhvr>
                                      <p:to>
                                        <p:strVal val="hidden"/>
                                      </p:to>
                                    </p:set>
                                  </p:childTnLst>
                                </p:cTn>
                              </p:par>
                              <p:par>
                                <p:cTn fill="hold" id="27" nodeType="withEffect" presetClass="entr" presetID="1" presetSubtype="0">
                                  <p:stCondLst>
                                    <p:cond delay="0"/>
                                  </p:stCondLst>
                                  <p:childTnLst>
                                    <p:set>
                                      <p:cBhvr>
                                        <p:cTn dur="1" fill="hold" id="28">
                                          <p:stCondLst>
                                            <p:cond delay="0"/>
                                          </p:stCondLst>
                                        </p:cTn>
                                        <p:tgtEl>
                                          <p:spTgt spid="10"/>
                                        </p:tgtEl>
                                        <p:attrNameLst>
                                          <p:attrName>style.visibility</p:attrName>
                                        </p:attrNameLst>
                                      </p:cBhvr>
                                      <p:to>
                                        <p:strVal val="visible"/>
                                      </p:to>
                                    </p:set>
                                  </p:childTnLst>
                                </p:cTn>
                              </p:par>
                              <p:par>
                                <p:cTn fill="hold" grpId="0" id="29" nodeType="withEffect" presetClass="entr" presetID="1" presetSubtype="0">
                                  <p:stCondLst>
                                    <p:cond delay="0"/>
                                  </p:stCondLst>
                                  <p:childTnLst>
                                    <p:set>
                                      <p:cBhvr>
                                        <p:cTn dur="1" fill="hold" id="30">
                                          <p:stCondLst>
                                            <p:cond delay="0"/>
                                          </p:stCondLst>
                                        </p:cTn>
                                        <p:tgtEl>
                                          <p:spTgt spid="18"/>
                                        </p:tgtEl>
                                        <p:attrNameLst>
                                          <p:attrName>style.visibility</p:attrName>
                                        </p:attrNameLst>
                                      </p:cBhvr>
                                      <p:to>
                                        <p:strVal val="visible"/>
                                      </p:to>
                                    </p:set>
                                  </p:childTnLst>
                                </p:cTn>
                              </p:par>
                              <p:par>
                                <p:cTn fill="hold" grpId="1" id="31" nodeType="withEffect" presetClass="entr" presetID="1" presetSubtype="0">
                                  <p:stCondLst>
                                    <p:cond delay="0"/>
                                  </p:stCondLst>
                                  <p:childTnLst>
                                    <p:set>
                                      <p:cBhvr>
                                        <p:cTn dur="1" fill="hold" id="32">
                                          <p:stCondLst>
                                            <p:cond delay="0"/>
                                          </p:stCondLst>
                                        </p:cTn>
                                        <p:tgtEl>
                                          <p:spTgt spid="14"/>
                                        </p:tgtEl>
                                        <p:attrNameLst>
                                          <p:attrName>style.visibility</p:attrName>
                                        </p:attrNameLst>
                                      </p:cBhvr>
                                      <p:to>
                                        <p:strVal val="visible"/>
                                      </p:to>
                                    </p:set>
                                  </p:childTnLst>
                                </p:cTn>
                              </p:par>
                            </p:childTnLst>
                          </p:cTn>
                        </p:par>
                      </p:childTnLst>
                    </p:cTn>
                  </p:par>
                  <p:par>
                    <p:cTn fill="hold" id="33">
                      <p:stCondLst>
                        <p:cond delay="indefinite"/>
                      </p:stCondLst>
                      <p:childTnLst>
                        <p:par>
                          <p:cTn fill="hold" id="34">
                            <p:stCondLst>
                              <p:cond delay="0"/>
                            </p:stCondLst>
                            <p:childTnLst>
                              <p:par>
                                <p:cTn fill="hold" grpId="2" id="35" nodeType="clickEffect" presetClass="exit" presetID="1" presetSubtype="0">
                                  <p:stCondLst>
                                    <p:cond delay="0"/>
                                  </p:stCondLst>
                                  <p:childTnLst>
                                    <p:set>
                                      <p:cBhvr>
                                        <p:cTn dur="1" fill="hold" id="36">
                                          <p:stCondLst>
                                            <p:cond delay="0"/>
                                          </p:stCondLst>
                                        </p:cTn>
                                        <p:tgtEl>
                                          <p:spTgt spid="14"/>
                                        </p:tgtEl>
                                        <p:attrNameLst>
                                          <p:attrName>style.visibility</p:attrName>
                                        </p:attrNameLst>
                                      </p:cBhvr>
                                      <p:to>
                                        <p:strVal val="hidden"/>
                                      </p:to>
                                    </p:set>
                                  </p:childTnLst>
                                </p:cTn>
                              </p:par>
                              <p:par>
                                <p:cTn fill="hold" id="37" nodeType="withEffect" presetClass="exit" presetID="1" presetSubtype="0">
                                  <p:stCondLst>
                                    <p:cond delay="0"/>
                                  </p:stCondLst>
                                  <p:childTnLst>
                                    <p:set>
                                      <p:cBhvr>
                                        <p:cTn dur="1" fill="hold" id="38">
                                          <p:stCondLst>
                                            <p:cond delay="0"/>
                                          </p:stCondLst>
                                        </p:cTn>
                                        <p:tgtEl>
                                          <p:spTgt spid="10"/>
                                        </p:tgtEl>
                                        <p:attrNameLst>
                                          <p:attrName>style.visibility</p:attrName>
                                        </p:attrNameLst>
                                      </p:cBhvr>
                                      <p:to>
                                        <p:strVal val="hidden"/>
                                      </p:to>
                                    </p:set>
                                  </p:childTnLst>
                                </p:cTn>
                              </p:par>
                              <p:par>
                                <p:cTn fill="hold" grpId="1" id="39" nodeType="withEffect" presetClass="exit" presetID="1" presetSubtype="0">
                                  <p:stCondLst>
                                    <p:cond delay="0"/>
                                  </p:stCondLst>
                                  <p:childTnLst>
                                    <p:set>
                                      <p:cBhvr>
                                        <p:cTn dur="1" fill="hold" id="40">
                                          <p:stCondLst>
                                            <p:cond delay="0"/>
                                          </p:stCondLst>
                                        </p:cTn>
                                        <p:tgtEl>
                                          <p:spTgt spid="18"/>
                                        </p:tgtEl>
                                        <p:attrNameLst>
                                          <p:attrName>style.visibility</p:attrName>
                                        </p:attrNameLst>
                                      </p:cBhvr>
                                      <p:to>
                                        <p:strVal val="hidden"/>
                                      </p:to>
                                    </p:set>
                                  </p:childTnLst>
                                </p:cTn>
                              </p:par>
                              <p:par>
                                <p:cTn fill="hold" grpId="0" id="41" nodeType="withEffect" presetClass="entr" presetID="1" presetSubtype="0">
                                  <p:stCondLst>
                                    <p:cond delay="0"/>
                                  </p:stCondLst>
                                  <p:childTnLst>
                                    <p:set>
                                      <p:cBhvr>
                                        <p:cTn dur="1" fill="hold" id="42">
                                          <p:stCondLst>
                                            <p:cond delay="0"/>
                                          </p:stCondLst>
                                        </p:cTn>
                                        <p:tgtEl>
                                          <p:spTgt spid="20"/>
                                        </p:tgtEl>
                                        <p:attrNameLst>
                                          <p:attrName>style.visibility</p:attrName>
                                        </p:attrNameLst>
                                      </p:cBhvr>
                                      <p:to>
                                        <p:strVal val="visible"/>
                                      </p:to>
                                    </p:set>
                                  </p:childTnLst>
                                </p:cTn>
                              </p:par>
                              <p:par>
                                <p:cTn fill="hold" id="43" nodeType="withEffect" presetClass="entr" presetID="1" presetSubtype="0">
                                  <p:stCondLst>
                                    <p:cond delay="0"/>
                                  </p:stCondLst>
                                  <p:childTnLst>
                                    <p:set>
                                      <p:cBhvr>
                                        <p:cTn dur="1" fill="hold" id="44">
                                          <p:stCondLst>
                                            <p:cond delay="0"/>
                                          </p:stCondLst>
                                        </p:cTn>
                                        <p:tgtEl>
                                          <p:spTgt spid="21"/>
                                        </p:tgtEl>
                                        <p:attrNameLst>
                                          <p:attrName>style.visibility</p:attrName>
                                        </p:attrNameLst>
                                      </p:cBhvr>
                                      <p:to>
                                        <p:strVal val="visible"/>
                                      </p:to>
                                    </p:set>
                                  </p:childTnLst>
                                </p:cTn>
                              </p:par>
                              <p:par>
                                <p:cTn fill="hold" grpId="0" id="45" nodeType="withEffect" presetClass="entr" presetID="1" presetSubtype="0">
                                  <p:stCondLst>
                                    <p:cond delay="0"/>
                                  </p:stCondLst>
                                  <p:childTnLst>
                                    <p:set>
                                      <p:cBhvr>
                                        <p:cTn dur="1" fill="hold" id="46">
                                          <p:stCondLst>
                                            <p:cond delay="0"/>
                                          </p:stCondLst>
                                        </p:cTn>
                                        <p:tgtEl>
                                          <p:spTgt spid="23"/>
                                        </p:tgtEl>
                                        <p:attrNameLst>
                                          <p:attrName>style.visibility</p:attrName>
                                        </p:attrNameLst>
                                      </p:cBhvr>
                                      <p:to>
                                        <p:strVal val="visible"/>
                                      </p:to>
                                    </p:set>
                                  </p:childTnLst>
                                </p:cTn>
                              </p:par>
                            </p:childTnLst>
                          </p:cTn>
                        </p:par>
                      </p:childTnLst>
                    </p:cTn>
                  </p:par>
                  <p:par>
                    <p:cTn fill="hold" id="47">
                      <p:stCondLst>
                        <p:cond delay="indefinite"/>
                      </p:stCondLst>
                      <p:childTnLst>
                        <p:par>
                          <p:cTn fill="hold" id="48">
                            <p:stCondLst>
                              <p:cond delay="0"/>
                            </p:stCondLst>
                            <p:childTnLst>
                              <p:par>
                                <p:cTn fill="hold" grpId="1" id="49" nodeType="clickEffect" presetClass="exit" presetID="1" presetSubtype="0">
                                  <p:stCondLst>
                                    <p:cond delay="0"/>
                                  </p:stCondLst>
                                  <p:childTnLst>
                                    <p:set>
                                      <p:cBhvr>
                                        <p:cTn dur="1" fill="hold" id="50">
                                          <p:stCondLst>
                                            <p:cond delay="0"/>
                                          </p:stCondLst>
                                        </p:cTn>
                                        <p:tgtEl>
                                          <p:spTgt spid="20"/>
                                        </p:tgtEl>
                                        <p:attrNameLst>
                                          <p:attrName>style.visibility</p:attrName>
                                        </p:attrNameLst>
                                      </p:cBhvr>
                                      <p:to>
                                        <p:strVal val="hidden"/>
                                      </p:to>
                                    </p:set>
                                  </p:childTnLst>
                                </p:cTn>
                              </p:par>
                              <p:par>
                                <p:cTn fill="hold" id="51" nodeType="withEffect" presetClass="exit" presetID="1" presetSubtype="0">
                                  <p:stCondLst>
                                    <p:cond delay="0"/>
                                  </p:stCondLst>
                                  <p:childTnLst>
                                    <p:set>
                                      <p:cBhvr>
                                        <p:cTn dur="1" fill="hold" id="52">
                                          <p:stCondLst>
                                            <p:cond delay="0"/>
                                          </p:stCondLst>
                                        </p:cTn>
                                        <p:tgtEl>
                                          <p:spTgt spid="21"/>
                                        </p:tgtEl>
                                        <p:attrNameLst>
                                          <p:attrName>style.visibility</p:attrName>
                                        </p:attrNameLst>
                                      </p:cBhvr>
                                      <p:to>
                                        <p:strVal val="hidden"/>
                                      </p:to>
                                    </p:set>
                                  </p:childTnLst>
                                </p:cTn>
                              </p:par>
                              <p:par>
                                <p:cTn fill="hold" grpId="1" id="53" nodeType="withEffect" presetClass="exit" presetID="1" presetSubtype="0">
                                  <p:stCondLst>
                                    <p:cond delay="0"/>
                                  </p:stCondLst>
                                  <p:childTnLst>
                                    <p:set>
                                      <p:cBhvr>
                                        <p:cTn dur="1" fill="hold" id="54">
                                          <p:stCondLst>
                                            <p:cond delay="0"/>
                                          </p:stCondLst>
                                        </p:cTn>
                                        <p:tgtEl>
                                          <p:spTgt spid="23"/>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3"/>
      <p:bldP grpId="1" spid="13"/>
      <p:bldP animBg="1" grpId="0" spid="14"/>
      <p:bldP animBg="1" grpId="1" spid="14"/>
      <p:bldP animBg="1" grpId="2" spid="14"/>
      <p:bldP grpId="0" spid="15"/>
      <p:bldP grpId="1" spid="15"/>
      <p:bldP grpId="0" spid="18"/>
      <p:bldP grpId="1" spid="18"/>
      <p:bldP animBg="1" grpId="0" spid="20"/>
      <p:bldP animBg="1" grpId="1" spid="20"/>
      <p:bldP grpId="0" spid="23"/>
      <p:bldP grpId="1" spid="23"/>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2" name="Title 1"/>
          <p:cNvSpPr>
            <a:spLocks noGrp="1"/>
          </p:cNvSpPr>
          <p:nvPr>
            <p:ph type="title"/>
          </p:nvPr>
        </p:nvSpPr>
        <p:spPr>
          <a:xfrm>
            <a:off x="1204118" y="4762"/>
            <a:ext cx="10987881" cy="757238"/>
          </a:xfrm>
        </p:spPr>
        <p:txBody>
          <a:bodyPr numCol="1">
            <a:normAutofit/>
          </a:bodyPr>
          <a:lstStyle/>
          <a:p>
            <a:r>
              <a:rPr dirty="0" lang="en-US"/>
              <a:t>New Since Ike: Potential Inundation</a:t>
            </a:r>
          </a:p>
        </p:txBody>
      </p:sp>
      <p:sp>
        <p:nvSpPr>
          <p:cNvPr id="3" name="Content Placeholder 2"/>
          <p:cNvSpPr>
            <a:spLocks noGrp="1"/>
          </p:cNvSpPr>
          <p:nvPr>
            <p:ph idx="1"/>
          </p:nvPr>
        </p:nvSpPr>
        <p:spPr/>
        <p:txBody>
          <a:bodyPr numCol="1"/>
          <a:lstStyle/>
          <a:p>
            <a:endParaRPr lang="en-US"/>
          </a:p>
        </p:txBody>
      </p:sp>
      <p:sp>
        <p:nvSpPr>
          <p:cNvPr id="913" name="Shape 913"/>
          <p:cNvSpPr txBox="1">
            <a:spLocks noGrp="1"/>
          </p:cNvSpPr>
          <p:nvPr>
            <p:ph idx="12" sz="quarter" type="sldNum"/>
          </p:nvPr>
        </p:nvSpPr>
        <p:spPr>
          <a:prstGeom prst="rect">
            <a:avLst/>
          </a:prstGeom>
          <a:noFill/>
          <a:ln>
            <a:noFill/>
          </a:ln>
        </p:spPr>
        <p:txBody>
          <a:bodyPr anchor="ctr" anchorCtr="0" bIns="45700" lIns="91425" numCol="1" rIns="91425" tIns="45700">
            <a:noAutofit/>
          </a:bodyPr>
          <a:lstStyle/>
          <a:p>
            <a:pPr algn="r">
              <a:buSzPct val="25000"/>
            </a:pPr>
            <a:fld id="{00000000-1234-1234-1234-123412341234}" type="slidenum">
              <a:rPr kern="0" lang="en-US" sz="1200">
                <a:solidFill>
                  <a:srgbClr val="FFFFFF"/>
                </a:solidFill>
                <a:latin typeface="Calibri"/>
                <a:ea typeface="Calibri"/>
                <a:cs typeface="Calibri"/>
                <a:sym typeface="Calibri"/>
              </a:rPr>
              <a:pPr algn="r">
                <a:buSzPct val="25000"/>
              </a:pPr>
              <a:t>34</a:t>
            </a:fld>
            <a:endParaRPr kern="0" lang="en-US" sz="1200">
              <a:solidFill>
                <a:srgbClr val="FFFFFF"/>
              </a:solidFill>
              <a:latin typeface="Calibri"/>
              <a:ea typeface="Calibri"/>
              <a:cs typeface="Calibri"/>
              <a:sym typeface="Calibri"/>
            </a:endParaRPr>
          </a:p>
        </p:txBody>
      </p:sp>
      <p:grpSp>
        <p:nvGrpSpPr>
          <p:cNvPr id="914" name="Shape 914"/>
          <p:cNvGrpSpPr/>
          <p:nvPr/>
        </p:nvGrpSpPr>
        <p:grpSpPr>
          <a:xfrm>
            <a:off x="2241755" y="1032387"/>
            <a:ext cx="7944464" cy="5825613"/>
            <a:chOff x="457200" y="788312"/>
            <a:chExt cx="8000999" cy="5993487"/>
          </a:xfrm>
        </p:grpSpPr>
        <p:grpSp>
          <p:nvGrpSpPr>
            <p:cNvPr id="915" name="Shape 915"/>
            <p:cNvGrpSpPr/>
            <p:nvPr/>
          </p:nvGrpSpPr>
          <p:grpSpPr>
            <a:xfrm>
              <a:off x="457200" y="797496"/>
              <a:ext cx="8000999" cy="5984304"/>
              <a:chOff x="533400" y="76200"/>
              <a:chExt cx="8344719" cy="6445969"/>
            </a:xfrm>
          </p:grpSpPr>
          <p:pic>
            <p:nvPicPr>
              <p:cNvPr id="916" name="Shape 916"/>
              <p:cNvPicPr preferRelativeResize="0"/>
              <p:nvPr/>
            </p:nvPicPr>
            <p:blipFill rotWithShape="1">
              <a:blip r:embed="rId3">
                <a:alphaModFix/>
              </a:blip>
              <a:srcRect/>
              <a:stretch/>
            </p:blipFill>
            <p:spPr>
              <a:xfrm>
                <a:off x="533400" y="76200"/>
                <a:ext cx="8344719" cy="6445969"/>
              </a:xfrm>
              <a:prstGeom prst="rect">
                <a:avLst/>
              </a:prstGeom>
              <a:noFill/>
              <a:ln>
                <a:noFill/>
              </a:ln>
            </p:spPr>
          </p:pic>
          <p:sp>
            <p:nvSpPr>
              <p:cNvPr id="917" name="Shape 917"/>
              <p:cNvSpPr/>
              <p:nvPr/>
            </p:nvSpPr>
            <p:spPr>
              <a:xfrm>
                <a:off x="655320" y="6019800"/>
                <a:ext cx="5745479" cy="369332"/>
              </a:xfrm>
              <a:prstGeom prst="rect">
                <a:avLst/>
              </a:prstGeom>
              <a:noFill/>
              <a:ln>
                <a:noFill/>
              </a:ln>
            </p:spPr>
            <p:txBody>
              <a:bodyPr anchor="t" anchorCtr="0" bIns="45700" lIns="91425" numCol="1" rIns="91425" tIns="45700">
                <a:noAutofit/>
              </a:bodyPr>
              <a:lstStyle/>
              <a:p>
                <a:pPr>
                  <a:buSzPct val="25000"/>
                </a:pPr>
                <a:r>
                  <a:rPr kern="0" lang="en-US">
                    <a:solidFill>
                      <a:srgbClr val="FFFFFF"/>
                    </a:solidFill>
                    <a:latin typeface="Calibri"/>
                    <a:ea typeface="Calibri"/>
                    <a:cs typeface="Calibri"/>
                    <a:sym typeface="Calibri"/>
                  </a:rPr>
                  <a:t>http://www.nhc.noaa.gov/experimental/inundation/</a:t>
                </a:r>
              </a:p>
            </p:txBody>
          </p:sp>
          <p:sp>
            <p:nvSpPr>
              <p:cNvPr id="918" name="Shape 918"/>
              <p:cNvSpPr txBox="1"/>
              <p:nvPr/>
            </p:nvSpPr>
            <p:spPr>
              <a:xfrm>
                <a:off x="4876800" y="4495800"/>
                <a:ext cx="3962399" cy="1219199"/>
              </a:xfrm>
              <a:prstGeom prst="rect">
                <a:avLst/>
              </a:prstGeom>
              <a:solidFill>
                <a:srgbClr val="000000">
                  <a:alpha val="72549"/>
                </a:srgbClr>
              </a:solidFill>
              <a:ln>
                <a:noFill/>
              </a:ln>
            </p:spPr>
            <p:txBody>
              <a:bodyPr anchor="t" anchorCtr="0" bIns="45700" lIns="91425" numCol="1" rIns="91425" tIns="45700">
                <a:noAutofit/>
              </a:bodyPr>
              <a:lstStyle/>
              <a:p>
                <a:pPr>
                  <a:buClr>
                    <a:srgbClr val="FFFFFF"/>
                  </a:buClr>
                  <a:buSzPct val="25000"/>
                </a:pPr>
                <a:r>
                  <a:rPr kern="0" lang="en-US" sz="2400">
                    <a:solidFill>
                      <a:srgbClr val="FFFFFF"/>
                    </a:solidFill>
                    <a:latin typeface="Calibri"/>
                    <a:ea typeface="Calibri"/>
                    <a:cs typeface="Calibri"/>
                    <a:sym typeface="Calibri"/>
                  </a:rPr>
                  <a:t>Think of it as Reasonable Worst Case Surge Flooding               Above Ground Level</a:t>
                </a:r>
              </a:p>
            </p:txBody>
          </p:sp>
        </p:grpSp>
        <p:sp>
          <p:nvSpPr>
            <p:cNvPr id="919" name="Shape 919"/>
            <p:cNvSpPr txBox="1"/>
            <p:nvPr/>
          </p:nvSpPr>
          <p:spPr>
            <a:xfrm>
              <a:off x="457200" y="788312"/>
              <a:ext cx="5181599" cy="430886"/>
            </a:xfrm>
            <a:prstGeom prst="rect">
              <a:avLst/>
            </a:prstGeom>
            <a:solidFill>
              <a:schemeClr val="dk1"/>
            </a:solidFill>
            <a:ln>
              <a:noFill/>
            </a:ln>
          </p:spPr>
          <p:txBody>
            <a:bodyPr anchor="t" anchorCtr="0" bIns="45700" lIns="91425" numCol="1" rIns="91425" tIns="45700">
              <a:noAutofit/>
            </a:bodyPr>
            <a:lstStyle/>
            <a:p>
              <a:pPr>
                <a:buSzPct val="25000"/>
              </a:pPr>
              <a:r>
                <a:rPr b="1" dirty="0" kern="0" lang="en-US" sz="2200">
                  <a:solidFill>
                    <a:srgbClr val="FFFF00"/>
                  </a:solidFill>
                  <a:latin typeface="Calibri"/>
                  <a:ea typeface="Calibri"/>
                  <a:cs typeface="Calibri"/>
                  <a:sym typeface="Calibri"/>
                </a:rPr>
                <a:t>Potential Storm Surge Flooding Graphic   </a:t>
              </a:r>
            </a:p>
          </p:txBody>
        </p:sp>
      </p:grpSp>
    </p:spTree>
    <p:extLst>
      <p:ext uri="{BB962C8B-B14F-4D97-AF65-F5344CB8AC3E}">
        <p14:creationId xmlns:p14="http://schemas.microsoft.com/office/powerpoint/2010/main" val="74402893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118" y="4762"/>
            <a:ext cx="10987881" cy="757238"/>
          </a:xfrm>
        </p:spPr>
        <p:txBody>
          <a:bodyPr numCol="1">
            <a:noAutofit/>
          </a:bodyPr>
          <a:lstStyle/>
          <a:p>
            <a:r>
              <a:rPr dirty="0" lang="en-US" sz="3700"/>
              <a:t>New Since Ike: Storm Surge Watch/Warning</a:t>
            </a:r>
          </a:p>
        </p:txBody>
      </p:sp>
      <p:sp>
        <p:nvSpPr>
          <p:cNvPr id="3" name="Content Placeholder 2"/>
          <p:cNvSpPr>
            <a:spLocks noGrp="1"/>
          </p:cNvSpPr>
          <p:nvPr>
            <p:ph idx="1"/>
          </p:nvPr>
        </p:nvSpPr>
        <p:spPr/>
        <p:txBody>
          <a:bodyPr numCol="1"/>
          <a:lstStyle/>
          <a:p>
            <a:endParaRPr lang="en-US"/>
          </a:p>
        </p:txBody>
      </p:sp>
      <p:pic>
        <p:nvPicPr>
          <p:cNvPr descr="http://www.nhc.noaa.gov/experimental/surgewarning/images/ssurgeexample1.png" id="5122" name="Picture 2"/>
          <p:cNvPicPr>
            <a:picLocks noChangeArrowheads="1" noChangeAspect="1"/>
          </p:cNvPicPr>
          <p:nvPr/>
        </p:nvPicPr>
        <p:blipFill rotWithShape="1">
          <a:blip r:embed="rId2">
            <a:extLst>
              <a:ext uri="{28A0092B-C50C-407E-A947-70E740481C1C}">
                <a14:useLocalDpi xmlns:a14="http://schemas.microsoft.com/office/drawing/2010/main" val="0"/>
              </a:ext>
            </a:extLst>
          </a:blip>
          <a:srcRect b="23274" l="17650" r="5925" t="10293"/>
          <a:stretch/>
        </p:blipFill>
        <p:spPr>
          <a:xfrm>
            <a:off x="1027610" y="1111483"/>
            <a:ext cx="5068390" cy="5746517"/>
          </a:xfrm>
          <a:prstGeom prst="rect">
            <a:avLst/>
          </a:prstGeom>
          <a:noFill/>
          <a:extLst>
            <a:ext uri="{909E8E84-426E-40DD-AFC4-6F175D3DCCD1}">
              <a14:hiddenFill xmlns:a14="http://schemas.microsoft.com/office/drawing/2010/main">
                <a:solidFill>
                  <a:srgbClr val="FFFFFF"/>
                </a:solidFill>
              </a14:hiddenFill>
            </a:ext>
          </a:extLst>
        </p:spPr>
      </p:pic>
      <p:pic>
        <p:nvPicPr>
          <p:cNvPr descr="http://www.nhc.noaa.gov/experimental/surgewarning/images/ssurgeexample1.png" id="5" name="Picture 2"/>
          <p:cNvPicPr>
            <a:picLocks noChangeArrowheads="1" noChangeAspect="1"/>
          </p:cNvPicPr>
          <p:nvPr/>
        </p:nvPicPr>
        <p:blipFill rotWithShape="1">
          <a:blip r:embed="rId2">
            <a:extLst>
              <a:ext uri="{28A0092B-C50C-407E-A947-70E740481C1C}">
                <a14:useLocalDpi xmlns:a14="http://schemas.microsoft.com/office/drawing/2010/main" val="0"/>
              </a:ext>
            </a:extLst>
          </a:blip>
          <a:srcRect b="13742" l="17650" r="43607" t="79286"/>
          <a:stretch/>
        </p:blipFill>
        <p:spPr>
          <a:xfrm>
            <a:off x="0" y="4846320"/>
            <a:ext cx="3172096" cy="7445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78878" y="1457325"/>
            <a:ext cx="5264332" cy="5016758"/>
          </a:xfrm>
          <a:prstGeom prst="rect">
            <a:avLst/>
          </a:prstGeom>
          <a:noFill/>
        </p:spPr>
        <p:txBody>
          <a:bodyPr numCol="1" rtlCol="0" wrap="square">
            <a:spAutoFit/>
          </a:bodyPr>
          <a:lstStyle/>
          <a:p>
            <a:r>
              <a:rPr b="1" dirty="0" lang="en-US" sz="3200">
                <a:latin charset="0" panose="020B0604030504040204" pitchFamily="34" typeface="Tahoma"/>
                <a:ea charset="0" panose="020B0604030504040204" pitchFamily="34" typeface="Tahoma"/>
                <a:cs charset="0" panose="020B0604030504040204" pitchFamily="34" typeface="Tahoma"/>
              </a:rPr>
              <a:t>Issued for areas that may experience life-threatening flooding from storm surge 36-48 hours before landfall of a tropical cyclone</a:t>
            </a:r>
          </a:p>
          <a:p>
            <a:endParaRPr b="1" dirty="0" lang="en-US" sz="3200">
              <a:latin charset="0" panose="020B0604030504040204" pitchFamily="34" typeface="Tahoma"/>
              <a:ea charset="0" panose="020B0604030504040204" pitchFamily="34" typeface="Tahoma"/>
              <a:cs charset="0" panose="020B0604030504040204" pitchFamily="34" typeface="Tahoma"/>
            </a:endParaRPr>
          </a:p>
          <a:p>
            <a:r>
              <a:rPr b="1" dirty="0" lang="en-US" sz="3200">
                <a:latin charset="0" panose="020B0604030504040204" pitchFamily="34" typeface="Tahoma"/>
                <a:ea charset="0" panose="020B0604030504040204" pitchFamily="34" typeface="Tahoma"/>
                <a:cs charset="0" panose="020B0604030504040204" pitchFamily="34" typeface="Tahoma"/>
              </a:rPr>
              <a:t>Note: This will not appear on the forecast cone graphic!</a:t>
            </a:r>
          </a:p>
        </p:txBody>
      </p:sp>
    </p:spTree>
    <p:extLst>
      <p:ext uri="{BB962C8B-B14F-4D97-AF65-F5344CB8AC3E}">
        <p14:creationId xmlns:p14="http://schemas.microsoft.com/office/powerpoint/2010/main" val="326909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numCol="1">
            <a:normAutofit/>
          </a:bodyPr>
          <a:lstStyle/>
          <a:p>
            <a:r>
              <a:rPr dirty="0" lang="en-US" sz="5400"/>
              <a:t>Flood &amp; Hurricane Preparedness</a:t>
            </a:r>
          </a:p>
        </p:txBody>
      </p:sp>
      <p:sp>
        <p:nvSpPr>
          <p:cNvPr id="3" name="Subtitle 2"/>
          <p:cNvSpPr>
            <a:spLocks noGrp="1"/>
          </p:cNvSpPr>
          <p:nvPr>
            <p:ph idx="1" type="subTitle"/>
          </p:nvPr>
        </p:nvSpPr>
        <p:spPr>
          <a:xfrm>
            <a:off x="2305050" y="3581400"/>
            <a:ext cx="9886950" cy="1762126"/>
          </a:xfrm>
        </p:spPr>
        <p:txBody>
          <a:bodyPr numCol="1">
            <a:normAutofit fontScale="92500" lnSpcReduction="10000"/>
          </a:bodyPr>
          <a:lstStyle/>
          <a:p>
            <a:pPr algn="l">
              <a:spcBef>
                <a:spcPts val="0"/>
              </a:spcBef>
            </a:pPr>
            <a:r>
              <a:rPr dirty="0" lang="en-US" sz="2800">
                <a:solidFill>
                  <a:schemeClr val="bg1"/>
                </a:solidFill>
              </a:rPr>
              <a:t>Melissa Huffman, Meteorologist</a:t>
            </a:r>
          </a:p>
          <a:p>
            <a:pPr algn="l">
              <a:spcBef>
                <a:spcPts val="0"/>
              </a:spcBef>
            </a:pPr>
            <a:r>
              <a:rPr dirty="0" lang="en-US" sz="2800">
                <a:solidFill>
                  <a:schemeClr val="bg1"/>
                </a:solidFill>
              </a:rPr>
              <a:t>National Weather Service – Houston/Galveston, TX</a:t>
            </a:r>
            <a:br>
              <a:rPr dirty="0" lang="en-US" sz="2800">
                <a:solidFill>
                  <a:schemeClr val="bg1"/>
                </a:solidFill>
              </a:rPr>
            </a:br>
            <a:r>
              <a:rPr dirty="0" lang="en-US" sz="2800">
                <a:solidFill>
                  <a:schemeClr val="bg1"/>
                </a:solidFill>
              </a:rPr>
              <a:t>weather.gov/</a:t>
            </a:r>
            <a:r>
              <a:rPr dirty="0" err="1" lang="en-US" sz="2800">
                <a:solidFill>
                  <a:schemeClr val="bg1"/>
                </a:solidFill>
              </a:rPr>
              <a:t>houston</a:t>
            </a:r>
            <a:endParaRPr dirty="0" lang="en-US" sz="2800">
              <a:solidFill>
                <a:schemeClr val="bg1"/>
              </a:solidFill>
            </a:endParaRPr>
          </a:p>
          <a:p>
            <a:pPr algn="l">
              <a:spcBef>
                <a:spcPts val="0"/>
              </a:spcBef>
            </a:pPr>
            <a:r>
              <a:rPr dirty="0" lang="en-US" sz="2800">
                <a:solidFill>
                  <a:schemeClr val="bg1"/>
                </a:solidFill>
              </a:rPr>
              <a:t>melissa.huffman@noaa.gov</a:t>
            </a:r>
          </a:p>
          <a:p>
            <a:pPr algn="l">
              <a:spcBef>
                <a:spcPts val="0"/>
              </a:spcBef>
            </a:pPr>
            <a:r>
              <a:rPr dirty="0" lang="en-US" sz="2800">
                <a:solidFill>
                  <a:schemeClr val="bg1"/>
                </a:solidFill>
              </a:rPr>
              <a:t>(281) 337-5074</a:t>
            </a:r>
          </a:p>
        </p:txBody>
      </p:sp>
      <p:pic>
        <p:nvPicPr>
          <p:cNvPr id="4" name="Picture 3"/>
          <p:cNvPicPr>
            <a:picLocks noChangeAspect="1"/>
          </p:cNvPicPr>
          <p:nvPr/>
        </p:nvPicPr>
        <p:blipFill>
          <a:blip cstate="print" r:embed="rId2">
            <a:extLst>
              <a:ext uri="{28A0092B-C50C-407E-A947-70E740481C1C}">
                <a14:useLocalDpi xmlns:a14="http://schemas.microsoft.com/office/drawing/2010/main" val="0"/>
              </a:ext>
            </a:extLst>
          </a:blip>
          <a:stretch>
            <a:fillRect/>
          </a:stretch>
        </p:blipFill>
        <p:spPr>
          <a:xfrm>
            <a:off x="708828" y="3701802"/>
            <a:ext cx="1367622" cy="1290931"/>
          </a:xfrm>
          <a:prstGeom prst="rect">
            <a:avLst/>
          </a:prstGeom>
        </p:spPr>
      </p:pic>
    </p:spTree>
    <p:extLst>
      <p:ext uri="{BB962C8B-B14F-4D97-AF65-F5344CB8AC3E}">
        <p14:creationId xmlns:p14="http://schemas.microsoft.com/office/powerpoint/2010/main" val="1873703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blipFill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903538"/>
            <a:ext cx="12192000" cy="2387600"/>
          </a:xfrm>
        </p:spPr>
        <p:txBody>
          <a:bodyPr numCol="1"/>
          <a:lstStyle/>
          <a:p>
            <a:r>
              <a:rPr dirty="0" lang="en-US"/>
              <a:t>River &amp; Flash Flooding</a:t>
            </a:r>
          </a:p>
        </p:txBody>
      </p:sp>
    </p:spTree>
    <p:extLst>
      <p:ext uri="{BB962C8B-B14F-4D97-AF65-F5344CB8AC3E}">
        <p14:creationId xmlns:p14="http://schemas.microsoft.com/office/powerpoint/2010/main" val="1282738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numCol="1"/>
          <a:lstStyle/>
          <a:p>
            <a:r>
              <a:rPr dirty="0" lang="en-US"/>
              <a:t>Event Overview</a:t>
            </a:r>
          </a:p>
        </p:txBody>
      </p:sp>
      <p:sp>
        <p:nvSpPr>
          <p:cNvPr id="7" name="Content Placeholder 6"/>
          <p:cNvSpPr>
            <a:spLocks noGrp="1"/>
          </p:cNvSpPr>
          <p:nvPr>
            <p:ph idx="1"/>
          </p:nvPr>
        </p:nvSpPr>
        <p:spPr/>
        <p:txBody>
          <a:bodyPr numCol="1"/>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 y="1033834"/>
            <a:ext cx="12242860" cy="7195766"/>
          </a:xfrm>
          <a:prstGeom prst="rect">
            <a:avLst/>
          </a:prstGeom>
        </p:spPr>
      </p:pic>
      <p:sp>
        <p:nvSpPr>
          <p:cNvPr id="2" name="TextBox 1"/>
          <p:cNvSpPr txBox="1"/>
          <p:nvPr/>
        </p:nvSpPr>
        <p:spPr>
          <a:xfrm>
            <a:off x="3459441" y="3810000"/>
            <a:ext cx="1925624"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Houston</a:t>
            </a:r>
          </a:p>
        </p:txBody>
      </p:sp>
      <p:sp>
        <p:nvSpPr>
          <p:cNvPr id="6" name="TextBox 5"/>
          <p:cNvSpPr txBox="1"/>
          <p:nvPr/>
        </p:nvSpPr>
        <p:spPr>
          <a:xfrm>
            <a:off x="1215879" y="3124200"/>
            <a:ext cx="2235408"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Brenham</a:t>
            </a:r>
          </a:p>
        </p:txBody>
      </p:sp>
    </p:spTree>
    <p:extLst>
      <p:ext uri="{BB962C8B-B14F-4D97-AF65-F5344CB8AC3E}">
        <p14:creationId xmlns:p14="http://schemas.microsoft.com/office/powerpoint/2010/main" val="4130750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dirty="0" lang="en-US"/>
              <a:t>May 26-27 Rain Totals</a:t>
            </a:r>
          </a:p>
        </p:txBody>
      </p:sp>
      <p:sp>
        <p:nvSpPr>
          <p:cNvPr id="4" name="Content Placeholder 3"/>
          <p:cNvSpPr>
            <a:spLocks noGrp="1"/>
          </p:cNvSpPr>
          <p:nvPr>
            <p:ph idx="1"/>
          </p:nvPr>
        </p:nvSpPr>
        <p:spPr/>
        <p:txBody>
          <a:bodyPr numCol="1"/>
          <a:lstStyle/>
          <a:p>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092" l="4027" t="13585"/>
          <a:stretch/>
        </p:blipFill>
        <p:spPr>
          <a:xfrm>
            <a:off x="1295401" y="1066800"/>
            <a:ext cx="9967119" cy="5791200"/>
          </a:xfrm>
          <a:prstGeom prst="rect">
            <a:avLst/>
          </a:prstGeom>
        </p:spPr>
      </p:pic>
    </p:spTree>
    <p:extLst>
      <p:ext uri="{BB962C8B-B14F-4D97-AF65-F5344CB8AC3E}">
        <p14:creationId xmlns:p14="http://schemas.microsoft.com/office/powerpoint/2010/main" val="732645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lum/>
          </a:blip>
          <a:srcRect/>
          <a:stretch>
            <a:fillRect b="-16000" t="-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normAutofit fontScale="90000"/>
          </a:bodyPr>
          <a:lstStyle/>
          <a:p>
            <a:r>
              <a:rPr dirty="0" lang="en-US"/>
              <a:t>How Common Are Events Like This?</a:t>
            </a:r>
          </a:p>
        </p:txBody>
      </p:sp>
      <p:graphicFrame>
        <p:nvGraphicFramePr>
          <p:cNvPr id="3" name="Table 2"/>
          <p:cNvGraphicFramePr>
            <a:graphicFrameLocks noGrp="1"/>
          </p:cNvGraphicFramePr>
          <p:nvPr>
            <p:extLst/>
          </p:nvPr>
        </p:nvGraphicFramePr>
        <p:xfrm>
          <a:off x="2590800" y="1727775"/>
          <a:ext cx="6705600" cy="4865370"/>
        </p:xfrm>
        <a:graphic>
          <a:graphicData uri="http://schemas.openxmlformats.org/drawingml/2006/table">
            <a:tbl>
              <a:tblPr/>
              <a:tblGrid>
                <a:gridCol w="1295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3581400">
                  <a:extLst>
                    <a:ext uri="{9D8B030D-6E8A-4147-A177-3AD203B41FA5}">
                      <a16:colId xmlns:a16="http://schemas.microsoft.com/office/drawing/2014/main" val="20002"/>
                    </a:ext>
                  </a:extLst>
                </a:gridCol>
              </a:tblGrid>
              <a:tr h="0">
                <a:tc>
                  <a:txBody>
                    <a:bodyPr numCol="1"/>
                    <a:lstStyle/>
                    <a:p>
                      <a:pPr algn="ctr"/>
                      <a:r>
                        <a:rPr b="1" dirty="0" lang="en-US" sz="2400">
                          <a:effectLst/>
                        </a:rPr>
                        <a:t>Rank</a:t>
                      </a:r>
                    </a:p>
                  </a:txBody>
                  <a:tcPr anchor="ctr" marB="28575" marL="38006" marR="38006" marT="28575">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E4F1FB"/>
                    </a:solidFill>
                  </a:tcPr>
                </a:tc>
                <a:tc>
                  <a:txBody>
                    <a:bodyPr numCol="1"/>
                    <a:lstStyle/>
                    <a:p>
                      <a:pPr algn="ctr"/>
                      <a:r>
                        <a:rPr b="1" dirty="0" lang="en-US" sz="2400">
                          <a:effectLst/>
                        </a:rPr>
                        <a:t>Amount (in.)</a:t>
                      </a:r>
                    </a:p>
                  </a:txBody>
                  <a:tcPr anchor="ctr" marB="28575" marL="38006" marR="38006" marT="28575">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E4F1FB"/>
                    </a:solidFill>
                  </a:tcPr>
                </a:tc>
                <a:tc>
                  <a:txBody>
                    <a:bodyPr numCol="1"/>
                    <a:lstStyle/>
                    <a:p>
                      <a:pPr algn="ctr"/>
                      <a:r>
                        <a:rPr b="1" dirty="0" lang="en-US" sz="2400">
                          <a:effectLst/>
                        </a:rPr>
                        <a:t>Date</a:t>
                      </a:r>
                    </a:p>
                  </a:txBody>
                  <a:tcPr anchor="ctr" marB="28575" marL="38006" marR="38006" marT="28575">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E4F1FB"/>
                    </a:solidFill>
                  </a:tcPr>
                </a:tc>
                <a:extLst>
                  <a:ext uri="{0D108BD9-81ED-4DB2-BD59-A6C34878D82A}">
                    <a16:rowId xmlns:a16="http://schemas.microsoft.com/office/drawing/2014/main" val="10000"/>
                  </a:ext>
                </a:extLst>
              </a:tr>
              <a:tr h="0">
                <a:tc>
                  <a:txBody>
                    <a:bodyPr numCol="1"/>
                    <a:lstStyle/>
                    <a:p>
                      <a:pPr algn="ctr"/>
                      <a:r>
                        <a:rPr b="1" dirty="0" lang="en-US" sz="2400">
                          <a:effectLst/>
                        </a:rPr>
                        <a:t>1</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00"/>
                    </a:solidFill>
                  </a:tcPr>
                </a:tc>
                <a:tc>
                  <a:txBody>
                    <a:bodyPr numCol="1"/>
                    <a:lstStyle/>
                    <a:p>
                      <a:pPr algn="ctr"/>
                      <a:r>
                        <a:rPr b="1" dirty="0" lang="en-US" sz="2400">
                          <a:effectLst/>
                        </a:rPr>
                        <a:t>20.50</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00"/>
                    </a:solidFill>
                  </a:tcPr>
                </a:tc>
                <a:tc>
                  <a:txBody>
                    <a:bodyPr numCol="1"/>
                    <a:lstStyle/>
                    <a:p>
                      <a:pPr algn="ctr"/>
                      <a:r>
                        <a:rPr b="1" dirty="0" lang="en-US" sz="2400">
                          <a:effectLst/>
                        </a:rPr>
                        <a:t>May 27, 2016</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00"/>
                    </a:solidFill>
                  </a:tcPr>
                </a:tc>
                <a:extLst>
                  <a:ext uri="{0D108BD9-81ED-4DB2-BD59-A6C34878D82A}">
                    <a16:rowId xmlns:a16="http://schemas.microsoft.com/office/drawing/2014/main" val="10001"/>
                  </a:ext>
                </a:extLst>
              </a:tr>
              <a:tr h="0">
                <a:tc>
                  <a:txBody>
                    <a:bodyPr numCol="1"/>
                    <a:lstStyle/>
                    <a:p>
                      <a:pPr algn="ctr"/>
                      <a:r>
                        <a:rPr lang="en-US" sz="2400">
                          <a:effectLst/>
                        </a:rPr>
                        <a:t>2</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lang="en-US" sz="2400">
                          <a:effectLst/>
                        </a:rPr>
                        <a:t>10.38</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dirty="0" lang="en-US" sz="2400">
                          <a:effectLst/>
                        </a:rPr>
                        <a:t>October 17, 1994</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extLst>
                  <a:ext uri="{0D108BD9-81ED-4DB2-BD59-A6C34878D82A}">
                    <a16:rowId xmlns:a16="http://schemas.microsoft.com/office/drawing/2014/main" val="10002"/>
                  </a:ext>
                </a:extLst>
              </a:tr>
              <a:tr h="0">
                <a:tc>
                  <a:txBody>
                    <a:bodyPr numCol="1"/>
                    <a:lstStyle/>
                    <a:p>
                      <a:pPr algn="ctr"/>
                      <a:r>
                        <a:rPr lang="en-US" sz="2400">
                          <a:effectLst/>
                        </a:rPr>
                        <a:t>3</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lang="en-US" sz="2400">
                          <a:effectLst/>
                        </a:rPr>
                        <a:t>10.25</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dirty="0" lang="en-US" sz="2400">
                          <a:effectLst/>
                        </a:rPr>
                        <a:t>October 18, 1998</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extLst>
                  <a:ext uri="{0D108BD9-81ED-4DB2-BD59-A6C34878D82A}">
                    <a16:rowId xmlns:a16="http://schemas.microsoft.com/office/drawing/2014/main" val="10003"/>
                  </a:ext>
                </a:extLst>
              </a:tr>
              <a:tr h="0">
                <a:tc>
                  <a:txBody>
                    <a:bodyPr numCol="1"/>
                    <a:lstStyle/>
                    <a:p>
                      <a:pPr algn="ctr"/>
                      <a:r>
                        <a:rPr dirty="0" lang="en-US" sz="2400">
                          <a:effectLst/>
                        </a:rPr>
                        <a:t>4</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lang="en-US" sz="2400">
                          <a:effectLst/>
                        </a:rPr>
                        <a:t>10.02</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dirty="0" lang="en-US" sz="2400">
                          <a:effectLst/>
                        </a:rPr>
                        <a:t>October 3, 1902</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extLst>
                  <a:ext uri="{0D108BD9-81ED-4DB2-BD59-A6C34878D82A}">
                    <a16:rowId xmlns:a16="http://schemas.microsoft.com/office/drawing/2014/main" val="10004"/>
                  </a:ext>
                </a:extLst>
              </a:tr>
              <a:tr h="0">
                <a:tc>
                  <a:txBody>
                    <a:bodyPr numCol="1"/>
                    <a:lstStyle/>
                    <a:p>
                      <a:pPr algn="ctr"/>
                      <a:r>
                        <a:rPr lang="en-US" sz="2400">
                          <a:effectLst/>
                        </a:rPr>
                        <a:t>5</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lang="en-US" sz="2400">
                          <a:effectLst/>
                        </a:rPr>
                        <a:t>8.76</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dirty="0" lang="en-US" sz="2400">
                          <a:effectLst/>
                        </a:rPr>
                        <a:t>June 29,</a:t>
                      </a:r>
                      <a:r>
                        <a:rPr baseline="0" dirty="0" lang="en-US" sz="2400">
                          <a:effectLst/>
                        </a:rPr>
                        <a:t> 1899</a:t>
                      </a:r>
                      <a:endParaRPr dirty="0" lang="en-US" sz="2400">
                        <a:effectLst/>
                      </a:endParaRP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extLst>
                  <a:ext uri="{0D108BD9-81ED-4DB2-BD59-A6C34878D82A}">
                    <a16:rowId xmlns:a16="http://schemas.microsoft.com/office/drawing/2014/main" val="10005"/>
                  </a:ext>
                </a:extLst>
              </a:tr>
              <a:tr h="0">
                <a:tc>
                  <a:txBody>
                    <a:bodyPr numCol="1"/>
                    <a:lstStyle/>
                    <a:p>
                      <a:pPr algn="ctr"/>
                      <a:r>
                        <a:rPr lang="en-US" sz="2400">
                          <a:effectLst/>
                        </a:rPr>
                        <a:t>6</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lang="en-US" sz="2400">
                          <a:effectLst/>
                        </a:rPr>
                        <a:t>7.28</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dirty="0" lang="en-US" sz="2400">
                          <a:effectLst/>
                        </a:rPr>
                        <a:t>March 13, 1946</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extLst>
                  <a:ext uri="{0D108BD9-81ED-4DB2-BD59-A6C34878D82A}">
                    <a16:rowId xmlns:a16="http://schemas.microsoft.com/office/drawing/2014/main" val="10006"/>
                  </a:ext>
                </a:extLst>
              </a:tr>
              <a:tr h="0">
                <a:tc>
                  <a:txBody>
                    <a:bodyPr numCol="1"/>
                    <a:lstStyle/>
                    <a:p>
                      <a:pPr algn="ctr"/>
                      <a:r>
                        <a:rPr lang="en-US" sz="2400">
                          <a:effectLst/>
                        </a:rPr>
                        <a:t>7</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lang="en-US" sz="2400">
                          <a:effectLst/>
                        </a:rPr>
                        <a:t>7.08</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dirty="0" lang="en-US" sz="2400">
                          <a:effectLst/>
                        </a:rPr>
                        <a:t>June 23,</a:t>
                      </a:r>
                      <a:r>
                        <a:rPr baseline="0" dirty="0" lang="en-US" sz="2400">
                          <a:effectLst/>
                        </a:rPr>
                        <a:t> 1921</a:t>
                      </a:r>
                      <a:endParaRPr dirty="0" lang="en-US" sz="2400">
                        <a:effectLst/>
                      </a:endParaRP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extLst>
                  <a:ext uri="{0D108BD9-81ED-4DB2-BD59-A6C34878D82A}">
                    <a16:rowId xmlns:a16="http://schemas.microsoft.com/office/drawing/2014/main" val="10007"/>
                  </a:ext>
                </a:extLst>
              </a:tr>
              <a:tr h="0">
                <a:tc>
                  <a:txBody>
                    <a:bodyPr numCol="1"/>
                    <a:lstStyle/>
                    <a:p>
                      <a:pPr algn="ctr"/>
                      <a:r>
                        <a:rPr lang="en-US" sz="2400">
                          <a:effectLst/>
                        </a:rPr>
                        <a:t>8</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lang="en-US" sz="2400">
                          <a:effectLst/>
                        </a:rPr>
                        <a:t>6.88</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dirty="0" lang="en-US" sz="2400">
                          <a:effectLst/>
                        </a:rPr>
                        <a:t>October 25, 2015</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extLst>
                  <a:ext uri="{0D108BD9-81ED-4DB2-BD59-A6C34878D82A}">
                    <a16:rowId xmlns:a16="http://schemas.microsoft.com/office/drawing/2014/main" val="10008"/>
                  </a:ext>
                </a:extLst>
              </a:tr>
              <a:tr h="0">
                <a:tc>
                  <a:txBody>
                    <a:bodyPr numCol="1"/>
                    <a:lstStyle/>
                    <a:p>
                      <a:pPr algn="ctr"/>
                      <a:r>
                        <a:rPr lang="en-US" sz="2400">
                          <a:effectLst/>
                        </a:rPr>
                        <a:t>9</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lang="en-US" sz="2400">
                          <a:effectLst/>
                        </a:rPr>
                        <a:t>6.85</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dirty="0" lang="en-US" sz="2400">
                          <a:effectLst/>
                        </a:rPr>
                        <a:t>September 12, 1961</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extLst>
                  <a:ext uri="{0D108BD9-81ED-4DB2-BD59-A6C34878D82A}">
                    <a16:rowId xmlns:a16="http://schemas.microsoft.com/office/drawing/2014/main" val="10009"/>
                  </a:ext>
                </a:extLst>
              </a:tr>
              <a:tr h="0">
                <a:tc>
                  <a:txBody>
                    <a:bodyPr numCol="1"/>
                    <a:lstStyle/>
                    <a:p>
                      <a:pPr algn="ctr"/>
                      <a:r>
                        <a:rPr lang="en-US" sz="2400">
                          <a:effectLst/>
                        </a:rPr>
                        <a:t>10</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lang="en-US" sz="2400">
                          <a:effectLst/>
                        </a:rPr>
                        <a:t>6.46</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a:txBody>
                    <a:bodyPr numCol="1"/>
                    <a:lstStyle/>
                    <a:p>
                      <a:pPr algn="ctr"/>
                      <a:r>
                        <a:rPr dirty="0" lang="en-US" sz="2400">
                          <a:effectLst/>
                        </a:rPr>
                        <a:t>April 28, 1972</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extLst>
                  <a:ext uri="{0D108BD9-81ED-4DB2-BD59-A6C34878D82A}">
                    <a16:rowId xmlns:a16="http://schemas.microsoft.com/office/drawing/2014/main" val="10010"/>
                  </a:ext>
                </a:extLst>
              </a:tr>
              <a:tr h="0">
                <a:tc gridSpan="3">
                  <a:txBody>
                    <a:bodyPr numCol="1"/>
                    <a:lstStyle/>
                    <a:p>
                      <a:pPr algn="ctr"/>
                      <a:r>
                        <a:rPr dirty="0" lang="en-US" sz="2400">
                          <a:effectLst/>
                        </a:rPr>
                        <a:t>Period of record: January 1, 1897 to October 19, 2016</a:t>
                      </a:r>
                    </a:p>
                  </a:txBody>
                  <a:tcPr anchor="ctr" marB="19050" marL="38006" marR="38006" marT="19050">
                    <a:lnL algn="ctr" cap="flat" cmpd="sng" w="9525">
                      <a:solidFill>
                        <a:srgbClr val="3BAAE3"/>
                      </a:solidFill>
                      <a:prstDash val="solid"/>
                      <a:round/>
                      <a:headEnd len="med" type="none" w="med"/>
                      <a:tailEnd len="med" type="none" w="med"/>
                    </a:lnL>
                    <a:lnR algn="ctr" cap="flat" cmpd="sng" w="9525">
                      <a:solidFill>
                        <a:srgbClr val="3BAAE3"/>
                      </a:solidFill>
                      <a:prstDash val="solid"/>
                      <a:round/>
                      <a:headEnd len="med" type="none" w="med"/>
                      <a:tailEnd len="med" type="none" w="med"/>
                    </a:lnR>
                    <a:lnT algn="ctr" cap="flat" cmpd="sng" w="9525">
                      <a:solidFill>
                        <a:srgbClr val="3BAAE3"/>
                      </a:solidFill>
                      <a:prstDash val="solid"/>
                      <a:round/>
                      <a:headEnd len="med" type="none" w="med"/>
                      <a:tailEnd len="med" type="none" w="med"/>
                    </a:lnT>
                    <a:lnB algn="ctr" cap="flat" cmpd="sng" w="9525">
                      <a:solidFill>
                        <a:srgbClr val="3BAAE3"/>
                      </a:solidFill>
                      <a:prstDash val="solid"/>
                      <a:round/>
                      <a:headEnd len="med" type="none" w="med"/>
                      <a:tailEnd len="med" type="none" w="med"/>
                    </a:lnB>
                    <a:solidFill>
                      <a:srgbClr val="FFFFFF"/>
                    </a:solidFill>
                  </a:tcPr>
                </a:tc>
                <a:tc hMerge="1">
                  <a:txBody>
                    <a:bodyPr numCol="1"/>
                    <a:lstStyle/>
                    <a:p>
                      <a:endParaRPr lang="en-US"/>
                    </a:p>
                  </a:txBody>
                  <a:tcPr/>
                </a:tc>
                <a:tc hMerge="1">
                  <a:txBody>
                    <a:bodyPr numCol="1"/>
                    <a:lstStyle/>
                    <a:p>
                      <a:endParaRPr lang="en-US"/>
                    </a:p>
                  </a:txBody>
                  <a:tcPr/>
                </a:tc>
                <a:extLst>
                  <a:ext uri="{0D108BD9-81ED-4DB2-BD59-A6C34878D82A}">
                    <a16:rowId xmlns:a16="http://schemas.microsoft.com/office/drawing/2014/main" val="10011"/>
                  </a:ext>
                </a:extLst>
              </a:tr>
            </a:tbl>
          </a:graphicData>
        </a:graphic>
      </p:graphicFrame>
      <p:sp>
        <p:nvSpPr>
          <p:cNvPr id="4" name="TextBox 3"/>
          <p:cNvSpPr txBox="1"/>
          <p:nvPr/>
        </p:nvSpPr>
        <p:spPr>
          <a:xfrm>
            <a:off x="1752600" y="1143001"/>
            <a:ext cx="8382000" cy="584775"/>
          </a:xfrm>
          <a:prstGeom prst="rect">
            <a:avLst/>
          </a:prstGeom>
          <a:noFill/>
          <a:effectLst>
            <a:outerShdw algn="tl" blurRad="50800" dir="2700000" dist="38100" rotWithShape="0">
              <a:prstClr val="black"/>
            </a:outerShdw>
          </a:effectLst>
        </p:spPr>
        <p:txBody>
          <a:bodyPr numCol="1" rtlCol="0" wrap="square">
            <a:spAutoFit/>
          </a:bodyPr>
          <a:lstStyle/>
          <a:p>
            <a:pPr algn="ctr"/>
            <a:r>
              <a:rPr b="1" dirty="0" lang="en-US" sz="3200">
                <a:ln>
                  <a:solidFill>
                    <a:prstClr val="black"/>
                  </a:solidFill>
                </a:ln>
                <a:solidFill>
                  <a:srgbClr val="FFFF00"/>
                </a:solidFill>
                <a:effectLst>
                  <a:outerShdw algn="tl" blurRad="38100" dir="2700000" dist="38100">
                    <a:srgbClr val="000000">
                      <a:alpha val="43137"/>
                    </a:srgbClr>
                  </a:outerShdw>
                </a:effectLst>
                <a:latin typeface="Calibri"/>
              </a:rPr>
              <a:t>Top 10 One Day Rainfall Events for Brenham, TX</a:t>
            </a:r>
          </a:p>
        </p:txBody>
      </p:sp>
    </p:spTree>
    <p:extLst>
      <p:ext uri="{BB962C8B-B14F-4D97-AF65-F5344CB8AC3E}">
        <p14:creationId xmlns:p14="http://schemas.microsoft.com/office/powerpoint/2010/main" val="1067275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a:xfrm>
            <a:off x="2052782" y="1112644"/>
            <a:ext cx="7741011" cy="582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numCol="1"/>
          <a:lstStyle/>
          <a:p>
            <a:r>
              <a:rPr dirty="0" lang="en-US"/>
              <a:t>Flash Flood Watch</a:t>
            </a:r>
          </a:p>
        </p:txBody>
      </p:sp>
      <p:sp>
        <p:nvSpPr>
          <p:cNvPr id="3" name="Content Placeholder 2"/>
          <p:cNvSpPr>
            <a:spLocks noGrp="1"/>
          </p:cNvSpPr>
          <p:nvPr>
            <p:ph idx="1"/>
          </p:nvPr>
        </p:nvSpPr>
        <p:spPr/>
        <p:txBody>
          <a:bodyPr numCol="1"/>
          <a:lstStyle/>
          <a:p>
            <a:endParaRPr lang="en-US"/>
          </a:p>
        </p:txBody>
      </p:sp>
      <p:pic>
        <p:nvPicPr>
          <p:cNvPr id="1026" name="Picture 2"/>
          <p:cNvPicPr>
            <a:picLocks noChangeArrowheads="1" noChangeAspect="1"/>
          </p:cNvPicPr>
          <p:nvPr/>
        </p:nvPicPr>
        <p:blipFill>
          <a:blip r:embed="rId4">
            <a:extLst>
              <a:ext uri="{28A0092B-C50C-407E-A947-70E740481C1C}">
                <a14:useLocalDpi xmlns:a14="http://schemas.microsoft.com/office/drawing/2010/main" val="0"/>
              </a:ext>
            </a:extLst>
          </a:blip>
          <a:stretch>
            <a:fillRect/>
          </a:stretch>
        </p:blipFill>
        <p:spPr>
          <a:xfrm>
            <a:off x="5743334" y="1066801"/>
            <a:ext cx="6433587" cy="580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a:xfrm>
            <a:off x="15082" y="1077831"/>
            <a:ext cx="5761039" cy="580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984060" y="3452537"/>
            <a:ext cx="1925624"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Houston</a:t>
            </a:r>
          </a:p>
        </p:txBody>
      </p:sp>
      <p:sp>
        <p:nvSpPr>
          <p:cNvPr id="8" name="TextBox 7"/>
          <p:cNvSpPr txBox="1"/>
          <p:nvPr/>
        </p:nvSpPr>
        <p:spPr>
          <a:xfrm>
            <a:off x="7053074" y="2938790"/>
            <a:ext cx="2235408"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Brenham</a:t>
            </a:r>
          </a:p>
        </p:txBody>
      </p:sp>
      <p:sp>
        <p:nvSpPr>
          <p:cNvPr id="9" name="TextBox 8"/>
          <p:cNvSpPr txBox="1"/>
          <p:nvPr/>
        </p:nvSpPr>
        <p:spPr>
          <a:xfrm>
            <a:off x="8830980" y="1295400"/>
            <a:ext cx="1925624"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Crockett</a:t>
            </a:r>
          </a:p>
        </p:txBody>
      </p:sp>
      <p:sp>
        <p:nvSpPr>
          <p:cNvPr id="10" name="TextBox 9"/>
          <p:cNvSpPr txBox="1"/>
          <p:nvPr/>
        </p:nvSpPr>
        <p:spPr>
          <a:xfrm>
            <a:off x="8428452" y="2182375"/>
            <a:ext cx="2328153"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Huntsville</a:t>
            </a:r>
          </a:p>
        </p:txBody>
      </p:sp>
      <p:sp>
        <p:nvSpPr>
          <p:cNvPr id="11" name="TextBox 10"/>
          <p:cNvSpPr txBox="1"/>
          <p:nvPr/>
        </p:nvSpPr>
        <p:spPr>
          <a:xfrm>
            <a:off x="9592529" y="2819400"/>
            <a:ext cx="2328153"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Cleveland</a:t>
            </a:r>
          </a:p>
        </p:txBody>
      </p:sp>
      <p:sp>
        <p:nvSpPr>
          <p:cNvPr id="5" name="Rectangle 4"/>
          <p:cNvSpPr/>
          <p:nvPr/>
        </p:nvSpPr>
        <p:spPr>
          <a:xfrm>
            <a:off x="15082" y="3876020"/>
            <a:ext cx="5728252" cy="619780"/>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3" name="Rectangle 12"/>
          <p:cNvSpPr/>
          <p:nvPr/>
        </p:nvSpPr>
        <p:spPr>
          <a:xfrm>
            <a:off x="15083" y="4495800"/>
            <a:ext cx="5728251" cy="228600"/>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4" name="Rectangle 13"/>
          <p:cNvSpPr/>
          <p:nvPr/>
        </p:nvSpPr>
        <p:spPr>
          <a:xfrm>
            <a:off x="15083" y="4762500"/>
            <a:ext cx="5728251" cy="1028700"/>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5" name="TextBox 14"/>
          <p:cNvSpPr txBox="1"/>
          <p:nvPr/>
        </p:nvSpPr>
        <p:spPr>
          <a:xfrm>
            <a:off x="5758414" y="3901552"/>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Where?</a:t>
            </a:r>
          </a:p>
        </p:txBody>
      </p:sp>
      <p:sp>
        <p:nvSpPr>
          <p:cNvPr id="16" name="TextBox 15"/>
          <p:cNvSpPr txBox="1"/>
          <p:nvPr/>
        </p:nvSpPr>
        <p:spPr>
          <a:xfrm>
            <a:off x="5758414" y="4348490"/>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When?</a:t>
            </a:r>
          </a:p>
        </p:txBody>
      </p:sp>
      <p:sp>
        <p:nvSpPr>
          <p:cNvPr id="17" name="TextBox 16"/>
          <p:cNvSpPr txBox="1"/>
          <p:nvPr/>
        </p:nvSpPr>
        <p:spPr>
          <a:xfrm>
            <a:off x="5765592" y="5015240"/>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What?</a:t>
            </a:r>
          </a:p>
        </p:txBody>
      </p:sp>
    </p:spTree>
    <p:extLst>
      <p:ext uri="{BB962C8B-B14F-4D97-AF65-F5344CB8AC3E}">
        <p14:creationId xmlns:p14="http://schemas.microsoft.com/office/powerpoint/2010/main" val="1645790708"/>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1026"/>
                                        </p:tgtEl>
                                        <p:attrNameLst>
                                          <p:attrName>style.visibility</p:attrName>
                                        </p:attrNameLst>
                                      </p:cBhvr>
                                      <p:to>
                                        <p:strVal val="visible"/>
                                      </p:to>
                                    </p:set>
                                  </p:childTnLst>
                                </p:cTn>
                              </p:par>
                              <p:par>
                                <p:cTn fill="hold" id="7" nodeType="withEffect" presetClass="entr" presetID="1" presetSubtype="0">
                                  <p:stCondLst>
                                    <p:cond delay="0"/>
                                  </p:stCondLst>
                                  <p:childTnLst>
                                    <p:set>
                                      <p:cBhvr>
                                        <p:cTn dur="1" fill="hold" id="8">
                                          <p:stCondLst>
                                            <p:cond delay="0"/>
                                          </p:stCondLst>
                                        </p:cTn>
                                        <p:tgtEl>
                                          <p:spTgt spid="1027"/>
                                        </p:tgtEl>
                                        <p:attrNameLst>
                                          <p:attrName>style.visibility</p:attrName>
                                        </p:attrNameLst>
                                      </p:cBhvr>
                                      <p:to>
                                        <p:strVal val="visible"/>
                                      </p:to>
                                    </p:set>
                                  </p:childTnLst>
                                </p:cTn>
                              </p:par>
                              <p:par>
                                <p:cTn fill="hold" grpId="0" id="9" nodeType="withEffect" presetClass="entr" presetID="1" presetSubtype="0">
                                  <p:stCondLst>
                                    <p:cond delay="0"/>
                                  </p:stCondLst>
                                  <p:childTnLst>
                                    <p:set>
                                      <p:cBhvr>
                                        <p:cTn dur="1" fill="hold" id="10">
                                          <p:stCondLst>
                                            <p:cond delay="0"/>
                                          </p:stCondLst>
                                        </p:cTn>
                                        <p:tgtEl>
                                          <p:spTgt spid="9"/>
                                        </p:tgtEl>
                                        <p:attrNameLst>
                                          <p:attrName>style.visibility</p:attrName>
                                        </p:attrNameLst>
                                      </p:cBhvr>
                                      <p:to>
                                        <p:strVal val="visible"/>
                                      </p:to>
                                    </p:set>
                                  </p:childTnLst>
                                </p:cTn>
                              </p:par>
                              <p:par>
                                <p:cTn fill="hold" grpId="0" id="11" nodeType="withEffect" presetClass="entr" presetID="1" presetSubtype="0">
                                  <p:stCondLst>
                                    <p:cond delay="0"/>
                                  </p:stCondLst>
                                  <p:childTnLst>
                                    <p:set>
                                      <p:cBhvr>
                                        <p:cTn dur="1" fill="hold" id="12">
                                          <p:stCondLst>
                                            <p:cond delay="0"/>
                                          </p:stCondLst>
                                        </p:cTn>
                                        <p:tgtEl>
                                          <p:spTgt spid="10"/>
                                        </p:tgtEl>
                                        <p:attrNameLst>
                                          <p:attrName>style.visibility</p:attrName>
                                        </p:attrNameLst>
                                      </p:cBhvr>
                                      <p:to>
                                        <p:strVal val="visible"/>
                                      </p:to>
                                    </p:set>
                                  </p:childTnLst>
                                </p:cTn>
                              </p:par>
                              <p:par>
                                <p:cTn fill="hold" grpId="0" id="13" nodeType="withEffect" presetClass="entr" presetID="1" presetSubtype="0">
                                  <p:stCondLst>
                                    <p:cond delay="0"/>
                                  </p:stCondLst>
                                  <p:childTnLst>
                                    <p:set>
                                      <p:cBhvr>
                                        <p:cTn dur="1" fill="hold" id="14">
                                          <p:stCondLst>
                                            <p:cond delay="0"/>
                                          </p:stCondLst>
                                        </p:cTn>
                                        <p:tgtEl>
                                          <p:spTgt spid="8"/>
                                        </p:tgtEl>
                                        <p:attrNameLst>
                                          <p:attrName>style.visibility</p:attrName>
                                        </p:attrNameLst>
                                      </p:cBhvr>
                                      <p:to>
                                        <p:strVal val="visible"/>
                                      </p:to>
                                    </p:set>
                                  </p:childTnLst>
                                </p:cTn>
                              </p:par>
                              <p:par>
                                <p:cTn fill="hold" grpId="0" id="15" nodeType="withEffect" presetClass="entr" presetID="1" presetSubtype="0">
                                  <p:stCondLst>
                                    <p:cond delay="0"/>
                                  </p:stCondLst>
                                  <p:childTnLst>
                                    <p:set>
                                      <p:cBhvr>
                                        <p:cTn dur="1" fill="hold" id="16">
                                          <p:stCondLst>
                                            <p:cond delay="0"/>
                                          </p:stCondLst>
                                        </p:cTn>
                                        <p:tgtEl>
                                          <p:spTgt spid="11"/>
                                        </p:tgtEl>
                                        <p:attrNameLst>
                                          <p:attrName>style.visibility</p:attrName>
                                        </p:attrNameLst>
                                      </p:cBhvr>
                                      <p:to>
                                        <p:strVal val="visible"/>
                                      </p:to>
                                    </p:set>
                                  </p:childTnLst>
                                </p:cTn>
                              </p:par>
                              <p:par>
                                <p:cTn fill="hold" grpId="0" id="17" nodeType="withEffect" presetClass="entr" presetID="1" presetSubtype="0">
                                  <p:stCondLst>
                                    <p:cond delay="0"/>
                                  </p:stCondLst>
                                  <p:childTnLst>
                                    <p:set>
                                      <p:cBhvr>
                                        <p:cTn dur="1" fill="hold" id="18">
                                          <p:stCondLst>
                                            <p:cond delay="0"/>
                                          </p:stCondLst>
                                        </p:cTn>
                                        <p:tgtEl>
                                          <p:spTgt spid="7"/>
                                        </p:tgtEl>
                                        <p:attrNameLst>
                                          <p:attrName>style.visibility</p:attrName>
                                        </p:attrNameLst>
                                      </p:cBhvr>
                                      <p:to>
                                        <p:strVal val="visible"/>
                                      </p:to>
                                    </p:se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1" presetSubtype="0">
                                  <p:stCondLst>
                                    <p:cond delay="0"/>
                                  </p:stCondLst>
                                  <p:childTnLst>
                                    <p:set>
                                      <p:cBhvr>
                                        <p:cTn dur="1" fill="hold" id="22">
                                          <p:stCondLst>
                                            <p:cond delay="0"/>
                                          </p:stCondLst>
                                        </p:cTn>
                                        <p:tgtEl>
                                          <p:spTgt spid="5"/>
                                        </p:tgtEl>
                                        <p:attrNameLst>
                                          <p:attrName>style.visibility</p:attrName>
                                        </p:attrNameLst>
                                      </p:cBhvr>
                                      <p:to>
                                        <p:strVal val="visible"/>
                                      </p:to>
                                    </p:set>
                                  </p:childTnLst>
                                </p:cTn>
                              </p:par>
                              <p:par>
                                <p:cTn fill="hold" grpId="0" id="23" nodeType="withEffect" presetClass="entr" presetID="1" presetSubtype="0">
                                  <p:stCondLst>
                                    <p:cond delay="0"/>
                                  </p:stCondLst>
                                  <p:childTnLst>
                                    <p:set>
                                      <p:cBhvr>
                                        <p:cTn dur="1" fill="hold" id="24">
                                          <p:stCondLst>
                                            <p:cond delay="0"/>
                                          </p:stCondLst>
                                        </p:cTn>
                                        <p:tgtEl>
                                          <p:spTgt spid="15"/>
                                        </p:tgtEl>
                                        <p:attrNameLst>
                                          <p:attrName>style.visibility</p:attrName>
                                        </p:attrNameLst>
                                      </p:cBhvr>
                                      <p:to>
                                        <p:strVal val="visible"/>
                                      </p:to>
                                    </p:set>
                                  </p:childTnLst>
                                </p:cTn>
                              </p:par>
                            </p:childTnLst>
                          </p:cTn>
                        </p:par>
                      </p:childTnLst>
                    </p:cTn>
                  </p:par>
                  <p:par>
                    <p:cTn fill="hold" id="25">
                      <p:stCondLst>
                        <p:cond delay="indefinite"/>
                      </p:stCondLst>
                      <p:childTnLst>
                        <p:par>
                          <p:cTn fill="hold" id="26">
                            <p:stCondLst>
                              <p:cond delay="0"/>
                            </p:stCondLst>
                            <p:childTnLst>
                              <p:par>
                                <p:cTn fill="hold" grpId="0" id="27" nodeType="clickEffect" presetClass="entr" presetID="1" presetSubtype="0">
                                  <p:stCondLst>
                                    <p:cond delay="0"/>
                                  </p:stCondLst>
                                  <p:childTnLst>
                                    <p:set>
                                      <p:cBhvr>
                                        <p:cTn dur="1" fill="hold" id="28">
                                          <p:stCondLst>
                                            <p:cond delay="0"/>
                                          </p:stCondLst>
                                        </p:cTn>
                                        <p:tgtEl>
                                          <p:spTgt spid="13"/>
                                        </p:tgtEl>
                                        <p:attrNameLst>
                                          <p:attrName>style.visibility</p:attrName>
                                        </p:attrNameLst>
                                      </p:cBhvr>
                                      <p:to>
                                        <p:strVal val="visible"/>
                                      </p:to>
                                    </p:set>
                                  </p:childTnLst>
                                </p:cTn>
                              </p:par>
                              <p:par>
                                <p:cTn fill="hold" grpId="0" id="29" nodeType="withEffect" presetClass="entr" presetID="1" presetSubtype="0">
                                  <p:stCondLst>
                                    <p:cond delay="0"/>
                                  </p:stCondLst>
                                  <p:childTnLst>
                                    <p:set>
                                      <p:cBhvr>
                                        <p:cTn dur="1" fill="hold" id="30">
                                          <p:stCondLst>
                                            <p:cond delay="0"/>
                                          </p:stCondLst>
                                        </p:cTn>
                                        <p:tgtEl>
                                          <p:spTgt spid="16"/>
                                        </p:tgtEl>
                                        <p:attrNameLst>
                                          <p:attrName>style.visibility</p:attrName>
                                        </p:attrNameLst>
                                      </p:cBhvr>
                                      <p:to>
                                        <p:strVal val="visible"/>
                                      </p:to>
                                    </p:set>
                                  </p:childTnLst>
                                </p:cTn>
                              </p:par>
                            </p:childTnLst>
                          </p:cTn>
                        </p:par>
                      </p:childTnLst>
                    </p:cTn>
                  </p:par>
                  <p:par>
                    <p:cTn fill="hold" id="31">
                      <p:stCondLst>
                        <p:cond delay="indefinite"/>
                      </p:stCondLst>
                      <p:childTnLst>
                        <p:par>
                          <p:cTn fill="hold" id="32">
                            <p:stCondLst>
                              <p:cond delay="0"/>
                            </p:stCondLst>
                            <p:childTnLst>
                              <p:par>
                                <p:cTn fill="hold" grpId="0" id="33" nodeType="clickEffect" presetClass="entr" presetID="1" presetSubtype="0">
                                  <p:stCondLst>
                                    <p:cond delay="0"/>
                                  </p:stCondLst>
                                  <p:childTnLst>
                                    <p:set>
                                      <p:cBhvr>
                                        <p:cTn dur="1" fill="hold" id="34">
                                          <p:stCondLst>
                                            <p:cond delay="0"/>
                                          </p:stCondLst>
                                        </p:cTn>
                                        <p:tgtEl>
                                          <p:spTgt spid="14"/>
                                        </p:tgtEl>
                                        <p:attrNameLst>
                                          <p:attrName>style.visibility</p:attrName>
                                        </p:attrNameLst>
                                      </p:cBhvr>
                                      <p:to>
                                        <p:strVal val="visible"/>
                                      </p:to>
                                    </p:set>
                                  </p:childTnLst>
                                </p:cTn>
                              </p:par>
                              <p:par>
                                <p:cTn fill="hold" grpId="0" id="35" nodeType="withEffect" presetClass="entr" presetID="1" presetSubtype="0">
                                  <p:stCondLst>
                                    <p:cond delay="0"/>
                                  </p:stCondLst>
                                  <p:childTnLst>
                                    <p:set>
                                      <p:cBhvr>
                                        <p:cTn dur="1" fill="hold" id="36">
                                          <p:stCondLst>
                                            <p:cond delay="0"/>
                                          </p:stCondLst>
                                        </p:cTn>
                                        <p:tgtEl>
                                          <p:spTgt spid="1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P grpId="0" spid="8"/>
      <p:bldP grpId="0" spid="9"/>
      <p:bldP grpId="0" spid="10"/>
      <p:bldP grpId="0" spid="11"/>
      <p:bldP animBg="1" grpId="0" spid="5"/>
      <p:bldP animBg="1" grpId="0" spid="13"/>
      <p:bldP animBg="1" grpId="0" spid="14"/>
      <p:bldP grpId="0" spid="15"/>
      <p:bldP grpId="0" spid="16"/>
      <p:bldP grpId="0" spid="17"/>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lum/>
          </a:blip>
          <a:srcRect/>
          <a:stretch>
            <a:fillRect b="-17000" t="-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dirty="0" lang="en-US"/>
              <a:t>Flood Advisory</a:t>
            </a:r>
          </a:p>
        </p:txBody>
      </p:sp>
      <p:sp>
        <p:nvSpPr>
          <p:cNvPr id="3" name="Content Placeholder 2"/>
          <p:cNvSpPr>
            <a:spLocks noGrp="1"/>
          </p:cNvSpPr>
          <p:nvPr>
            <p:ph idx="1"/>
          </p:nvPr>
        </p:nvSpPr>
        <p:spPr/>
        <p:txBody>
          <a:bodyPr numCol="1"/>
          <a:lstStyle/>
          <a:p>
            <a:endParaRPr lang="en-US"/>
          </a:p>
        </p:txBody>
      </p:sp>
      <p:pic>
        <p:nvPicPr>
          <p:cNvPr id="7" name="Picture 2"/>
          <p:cNvPicPr>
            <a:picLocks noChangeArrowheads="1" noChangeAspect="1"/>
          </p:cNvPicPr>
          <p:nvPr/>
        </p:nvPicPr>
        <p:blipFill>
          <a:blip r:embed="rId3">
            <a:extLst>
              <a:ext uri="{28A0092B-C50C-407E-A947-70E740481C1C}">
                <a14:useLocalDpi xmlns:a14="http://schemas.microsoft.com/office/drawing/2010/main" val="0"/>
              </a:ext>
            </a:extLst>
          </a:blip>
          <a:stretch>
            <a:fillRect/>
          </a:stretch>
        </p:blipFill>
        <p:spPr>
          <a:xfrm>
            <a:off x="5715000" y="1066800"/>
            <a:ext cx="6446278"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id="2050" name="Picture 2"/>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a:xfrm>
            <a:off x="15081" y="1066800"/>
            <a:ext cx="602235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9860" y="2895602"/>
            <a:ext cx="6007570" cy="705971"/>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0" name="Rectangle 9"/>
          <p:cNvSpPr/>
          <p:nvPr/>
        </p:nvSpPr>
        <p:spPr>
          <a:xfrm>
            <a:off x="10674" y="3601572"/>
            <a:ext cx="6026756" cy="284629"/>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1" name="Rectangle 10"/>
          <p:cNvSpPr/>
          <p:nvPr/>
        </p:nvSpPr>
        <p:spPr>
          <a:xfrm>
            <a:off x="29861" y="3962401"/>
            <a:ext cx="6026756" cy="1295401"/>
          </a:xfrm>
          <a:prstGeom prst="rect">
            <a:avLst/>
          </a:prstGeom>
          <a:noFill/>
          <a:ln w="63500">
            <a:solidFill>
              <a:srgbClr val="FF0000"/>
            </a:solidFill>
          </a:ln>
          <a:effectLst>
            <a:outerShdw algn="tl" blurRad="50800" dir="2700000" dist="381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lang="en-US">
              <a:solidFill>
                <a:prstClr val="white"/>
              </a:solidFill>
              <a:latin typeface="Calibri"/>
            </a:endParaRPr>
          </a:p>
        </p:txBody>
      </p:sp>
      <p:sp>
        <p:nvSpPr>
          <p:cNvPr id="12" name="TextBox 11"/>
          <p:cNvSpPr txBox="1"/>
          <p:nvPr/>
        </p:nvSpPr>
        <p:spPr>
          <a:xfrm>
            <a:off x="6074242" y="4267200"/>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What?</a:t>
            </a:r>
          </a:p>
        </p:txBody>
      </p:sp>
      <p:sp>
        <p:nvSpPr>
          <p:cNvPr id="13" name="TextBox 12"/>
          <p:cNvSpPr txBox="1"/>
          <p:nvPr/>
        </p:nvSpPr>
        <p:spPr>
          <a:xfrm>
            <a:off x="6037431" y="3505200"/>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When?</a:t>
            </a:r>
          </a:p>
        </p:txBody>
      </p:sp>
      <p:sp>
        <p:nvSpPr>
          <p:cNvPr id="21" name="TextBox 20"/>
          <p:cNvSpPr txBox="1"/>
          <p:nvPr/>
        </p:nvSpPr>
        <p:spPr>
          <a:xfrm>
            <a:off x="8927002" y="3515380"/>
            <a:ext cx="1925624"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Houston</a:t>
            </a:r>
          </a:p>
        </p:txBody>
      </p:sp>
      <p:sp>
        <p:nvSpPr>
          <p:cNvPr id="22" name="TextBox 21"/>
          <p:cNvSpPr txBox="1"/>
          <p:nvPr/>
        </p:nvSpPr>
        <p:spPr>
          <a:xfrm>
            <a:off x="7137192" y="2895600"/>
            <a:ext cx="2235408"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Brenham</a:t>
            </a:r>
          </a:p>
        </p:txBody>
      </p:sp>
      <p:sp>
        <p:nvSpPr>
          <p:cNvPr id="23" name="TextBox 22"/>
          <p:cNvSpPr txBox="1"/>
          <p:nvPr/>
        </p:nvSpPr>
        <p:spPr>
          <a:xfrm>
            <a:off x="8773922" y="1254988"/>
            <a:ext cx="1925624"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Crockett</a:t>
            </a:r>
          </a:p>
        </p:txBody>
      </p:sp>
      <p:sp>
        <p:nvSpPr>
          <p:cNvPr id="24" name="TextBox 23"/>
          <p:cNvSpPr txBox="1"/>
          <p:nvPr/>
        </p:nvSpPr>
        <p:spPr>
          <a:xfrm>
            <a:off x="8524474" y="2158827"/>
            <a:ext cx="2328153"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Huntsville</a:t>
            </a:r>
          </a:p>
        </p:txBody>
      </p:sp>
      <p:sp>
        <p:nvSpPr>
          <p:cNvPr id="25" name="TextBox 24"/>
          <p:cNvSpPr txBox="1"/>
          <p:nvPr/>
        </p:nvSpPr>
        <p:spPr>
          <a:xfrm>
            <a:off x="9863848" y="2864797"/>
            <a:ext cx="2328153" cy="523220"/>
          </a:xfrm>
          <a:prstGeom prst="rect">
            <a:avLst/>
          </a:prstGeom>
          <a:noFill/>
        </p:spPr>
        <p:txBody>
          <a:bodyPr numCol="1" rtlCol="0" wrap="square">
            <a:spAutoFit/>
          </a:bodyPr>
          <a:lstStyle/>
          <a:p>
            <a:r>
              <a:rPr b="1" dirty="0" lang="en-US" sz="2800">
                <a:ln>
                  <a:solidFill>
                    <a:prstClr val="black"/>
                  </a:solidFill>
                </a:ln>
                <a:solidFill>
                  <a:srgbClr val="FFFF00"/>
                </a:solidFill>
                <a:effectLst>
                  <a:outerShdw algn="tl" blurRad="38100" dir="2700000" dist="38100">
                    <a:srgbClr val="000000"/>
                  </a:outerShdw>
                </a:effectLst>
                <a:latin typeface="Calibri"/>
              </a:rPr>
              <a:t>Cleveland</a:t>
            </a:r>
          </a:p>
        </p:txBody>
      </p:sp>
      <p:sp>
        <p:nvSpPr>
          <p:cNvPr id="14" name="TextBox 13"/>
          <p:cNvSpPr txBox="1"/>
          <p:nvPr/>
        </p:nvSpPr>
        <p:spPr>
          <a:xfrm>
            <a:off x="6056616" y="3124200"/>
            <a:ext cx="2235408" cy="523220"/>
          </a:xfrm>
          <a:prstGeom prst="rect">
            <a:avLst/>
          </a:prstGeom>
          <a:noFill/>
        </p:spPr>
        <p:txBody>
          <a:bodyPr numCol="1" rtlCol="0" wrap="square">
            <a:spAutoFit/>
          </a:bodyPr>
          <a:lstStyle/>
          <a:p>
            <a:r>
              <a:rPr b="1" dirty="0" lang="en-US" sz="2800">
                <a:ln>
                  <a:solidFill>
                    <a:prstClr val="black"/>
                  </a:solidFill>
                </a:ln>
                <a:solidFill>
                  <a:srgbClr val="FF0000"/>
                </a:solidFill>
                <a:effectLst>
                  <a:outerShdw algn="tl" blurRad="38100" dir="2700000" dist="38100">
                    <a:srgbClr val="000000"/>
                  </a:outerShdw>
                </a:effectLst>
                <a:latin typeface="Calibri"/>
              </a:rPr>
              <a:t>Where?</a:t>
            </a:r>
          </a:p>
        </p:txBody>
      </p:sp>
    </p:spTree>
    <p:extLst>
      <p:ext uri="{BB962C8B-B14F-4D97-AF65-F5344CB8AC3E}">
        <p14:creationId xmlns:p14="http://schemas.microsoft.com/office/powerpoint/2010/main" val="917008179"/>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2050"/>
                                        </p:tgtEl>
                                        <p:attrNameLst>
                                          <p:attrName>style.visibility</p:attrName>
                                        </p:attrNameLst>
                                      </p:cBhvr>
                                      <p:to>
                                        <p:strVal val="visible"/>
                                      </p:to>
                                    </p:set>
                                  </p:childTnLst>
                                </p:cTn>
                              </p:par>
                              <p:par>
                                <p:cTn fill="hold" id="7" nodeType="withEffect" presetClass="entr" presetID="1" presetSubtype="0">
                                  <p:stCondLst>
                                    <p:cond delay="0"/>
                                  </p:stCondLst>
                                  <p:childTnLst>
                                    <p:set>
                                      <p:cBhvr>
                                        <p:cTn dur="1" fill="hold" id="8">
                                          <p:stCondLst>
                                            <p:cond delay="0"/>
                                          </p:stCondLst>
                                        </p:cTn>
                                        <p:tgtEl>
                                          <p:spTgt spid="7"/>
                                        </p:tgtEl>
                                        <p:attrNameLst>
                                          <p:attrName>style.visibility</p:attrName>
                                        </p:attrNameLst>
                                      </p:cBhvr>
                                      <p:to>
                                        <p:strVal val="visible"/>
                                      </p:to>
                                    </p:set>
                                  </p:childTnLst>
                                </p:cTn>
                              </p:par>
                              <p:par>
                                <p:cTn fill="hold" grpId="0" id="9" nodeType="withEffect" presetClass="entr" presetID="1" presetSubtype="0">
                                  <p:stCondLst>
                                    <p:cond delay="0"/>
                                  </p:stCondLst>
                                  <p:childTnLst>
                                    <p:set>
                                      <p:cBhvr>
                                        <p:cTn dur="1" fill="hold" id="10">
                                          <p:stCondLst>
                                            <p:cond delay="0"/>
                                          </p:stCondLst>
                                        </p:cTn>
                                        <p:tgtEl>
                                          <p:spTgt spid="21"/>
                                        </p:tgtEl>
                                        <p:attrNameLst>
                                          <p:attrName>style.visibility</p:attrName>
                                        </p:attrNameLst>
                                      </p:cBhvr>
                                      <p:to>
                                        <p:strVal val="visible"/>
                                      </p:to>
                                    </p:set>
                                  </p:childTnLst>
                                </p:cTn>
                              </p:par>
                              <p:par>
                                <p:cTn fill="hold" grpId="0" id="11" nodeType="withEffect" presetClass="entr" presetID="1" presetSubtype="0">
                                  <p:stCondLst>
                                    <p:cond delay="0"/>
                                  </p:stCondLst>
                                  <p:childTnLst>
                                    <p:set>
                                      <p:cBhvr>
                                        <p:cTn dur="1" fill="hold" id="12">
                                          <p:stCondLst>
                                            <p:cond delay="0"/>
                                          </p:stCondLst>
                                        </p:cTn>
                                        <p:tgtEl>
                                          <p:spTgt spid="22"/>
                                        </p:tgtEl>
                                        <p:attrNameLst>
                                          <p:attrName>style.visibility</p:attrName>
                                        </p:attrNameLst>
                                      </p:cBhvr>
                                      <p:to>
                                        <p:strVal val="visible"/>
                                      </p:to>
                                    </p:set>
                                  </p:childTnLst>
                                </p:cTn>
                              </p:par>
                              <p:par>
                                <p:cTn fill="hold" grpId="0" id="13" nodeType="withEffect" presetClass="entr" presetID="1" presetSubtype="0">
                                  <p:stCondLst>
                                    <p:cond delay="0"/>
                                  </p:stCondLst>
                                  <p:childTnLst>
                                    <p:set>
                                      <p:cBhvr>
                                        <p:cTn dur="1" fill="hold" id="14">
                                          <p:stCondLst>
                                            <p:cond delay="0"/>
                                          </p:stCondLst>
                                        </p:cTn>
                                        <p:tgtEl>
                                          <p:spTgt spid="24"/>
                                        </p:tgtEl>
                                        <p:attrNameLst>
                                          <p:attrName>style.visibility</p:attrName>
                                        </p:attrNameLst>
                                      </p:cBhvr>
                                      <p:to>
                                        <p:strVal val="visible"/>
                                      </p:to>
                                    </p:set>
                                  </p:childTnLst>
                                </p:cTn>
                              </p:par>
                              <p:par>
                                <p:cTn fill="hold" grpId="0" id="15" nodeType="withEffect" presetClass="entr" presetID="1" presetSubtype="0">
                                  <p:stCondLst>
                                    <p:cond delay="0"/>
                                  </p:stCondLst>
                                  <p:childTnLst>
                                    <p:set>
                                      <p:cBhvr>
                                        <p:cTn dur="1" fill="hold" id="16">
                                          <p:stCondLst>
                                            <p:cond delay="0"/>
                                          </p:stCondLst>
                                        </p:cTn>
                                        <p:tgtEl>
                                          <p:spTgt spid="25"/>
                                        </p:tgtEl>
                                        <p:attrNameLst>
                                          <p:attrName>style.visibility</p:attrName>
                                        </p:attrNameLst>
                                      </p:cBhvr>
                                      <p:to>
                                        <p:strVal val="visible"/>
                                      </p:to>
                                    </p:set>
                                  </p:childTnLst>
                                </p:cTn>
                              </p:par>
                              <p:par>
                                <p:cTn fill="hold" grpId="0" id="17" nodeType="withEffect" presetClass="entr" presetID="1" presetSubtype="0">
                                  <p:stCondLst>
                                    <p:cond delay="0"/>
                                  </p:stCondLst>
                                  <p:childTnLst>
                                    <p:set>
                                      <p:cBhvr>
                                        <p:cTn dur="1" fill="hold" id="18">
                                          <p:stCondLst>
                                            <p:cond delay="0"/>
                                          </p:stCondLst>
                                        </p:cTn>
                                        <p:tgtEl>
                                          <p:spTgt spid="23"/>
                                        </p:tgtEl>
                                        <p:attrNameLst>
                                          <p:attrName>style.visibility</p:attrName>
                                        </p:attrNameLst>
                                      </p:cBhvr>
                                      <p:to>
                                        <p:strVal val="visible"/>
                                      </p:to>
                                    </p:se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1" presetSubtype="0">
                                  <p:stCondLst>
                                    <p:cond delay="0"/>
                                  </p:stCondLst>
                                  <p:childTnLst>
                                    <p:set>
                                      <p:cBhvr>
                                        <p:cTn dur="1" fill="hold" id="22">
                                          <p:stCondLst>
                                            <p:cond delay="0"/>
                                          </p:stCondLst>
                                        </p:cTn>
                                        <p:tgtEl>
                                          <p:spTgt spid="9"/>
                                        </p:tgtEl>
                                        <p:attrNameLst>
                                          <p:attrName>style.visibility</p:attrName>
                                        </p:attrNameLst>
                                      </p:cBhvr>
                                      <p:to>
                                        <p:strVal val="visible"/>
                                      </p:to>
                                    </p:set>
                                  </p:childTnLst>
                                </p:cTn>
                              </p:par>
                              <p:par>
                                <p:cTn fill="hold" grpId="0" id="23" nodeType="withEffect" presetClass="entr" presetID="1" presetSubtype="0">
                                  <p:stCondLst>
                                    <p:cond delay="0"/>
                                  </p:stCondLst>
                                  <p:childTnLst>
                                    <p:set>
                                      <p:cBhvr>
                                        <p:cTn dur="1" fill="hold" id="24">
                                          <p:stCondLst>
                                            <p:cond delay="0"/>
                                          </p:stCondLst>
                                        </p:cTn>
                                        <p:tgtEl>
                                          <p:spTgt spid="14"/>
                                        </p:tgtEl>
                                        <p:attrNameLst>
                                          <p:attrName>style.visibility</p:attrName>
                                        </p:attrNameLst>
                                      </p:cBhvr>
                                      <p:to>
                                        <p:strVal val="visible"/>
                                      </p:to>
                                    </p:set>
                                  </p:childTnLst>
                                </p:cTn>
                              </p:par>
                            </p:childTnLst>
                          </p:cTn>
                        </p:par>
                      </p:childTnLst>
                    </p:cTn>
                  </p:par>
                  <p:par>
                    <p:cTn fill="hold" id="25">
                      <p:stCondLst>
                        <p:cond delay="indefinite"/>
                      </p:stCondLst>
                      <p:childTnLst>
                        <p:par>
                          <p:cTn fill="hold" id="26">
                            <p:stCondLst>
                              <p:cond delay="0"/>
                            </p:stCondLst>
                            <p:childTnLst>
                              <p:par>
                                <p:cTn fill="hold" grpId="0" id="27" nodeType="clickEffect" presetClass="entr" presetID="1" presetSubtype="0">
                                  <p:stCondLst>
                                    <p:cond delay="0"/>
                                  </p:stCondLst>
                                  <p:childTnLst>
                                    <p:set>
                                      <p:cBhvr>
                                        <p:cTn dur="1" fill="hold" id="28">
                                          <p:stCondLst>
                                            <p:cond delay="0"/>
                                          </p:stCondLst>
                                        </p:cTn>
                                        <p:tgtEl>
                                          <p:spTgt spid="10"/>
                                        </p:tgtEl>
                                        <p:attrNameLst>
                                          <p:attrName>style.visibility</p:attrName>
                                        </p:attrNameLst>
                                      </p:cBhvr>
                                      <p:to>
                                        <p:strVal val="visible"/>
                                      </p:to>
                                    </p:set>
                                  </p:childTnLst>
                                </p:cTn>
                              </p:par>
                              <p:par>
                                <p:cTn fill="hold" grpId="0" id="29" nodeType="withEffect" presetClass="entr" presetID="1" presetSubtype="0">
                                  <p:stCondLst>
                                    <p:cond delay="0"/>
                                  </p:stCondLst>
                                  <p:childTnLst>
                                    <p:set>
                                      <p:cBhvr>
                                        <p:cTn dur="1" fill="hold" id="30">
                                          <p:stCondLst>
                                            <p:cond delay="0"/>
                                          </p:stCondLst>
                                        </p:cTn>
                                        <p:tgtEl>
                                          <p:spTgt spid="13"/>
                                        </p:tgtEl>
                                        <p:attrNameLst>
                                          <p:attrName>style.visibility</p:attrName>
                                        </p:attrNameLst>
                                      </p:cBhvr>
                                      <p:to>
                                        <p:strVal val="visible"/>
                                      </p:to>
                                    </p:set>
                                  </p:childTnLst>
                                </p:cTn>
                              </p:par>
                            </p:childTnLst>
                          </p:cTn>
                        </p:par>
                      </p:childTnLst>
                    </p:cTn>
                  </p:par>
                  <p:par>
                    <p:cTn fill="hold" id="31">
                      <p:stCondLst>
                        <p:cond delay="indefinite"/>
                      </p:stCondLst>
                      <p:childTnLst>
                        <p:par>
                          <p:cTn fill="hold" id="32">
                            <p:stCondLst>
                              <p:cond delay="0"/>
                            </p:stCondLst>
                            <p:childTnLst>
                              <p:par>
                                <p:cTn fill="hold" grpId="0" id="33" nodeType="clickEffect" presetClass="entr" presetID="1" presetSubtype="0">
                                  <p:stCondLst>
                                    <p:cond delay="0"/>
                                  </p:stCondLst>
                                  <p:childTnLst>
                                    <p:set>
                                      <p:cBhvr>
                                        <p:cTn dur="1" fill="hold" id="34">
                                          <p:stCondLst>
                                            <p:cond delay="0"/>
                                          </p:stCondLst>
                                        </p:cTn>
                                        <p:tgtEl>
                                          <p:spTgt spid="11"/>
                                        </p:tgtEl>
                                        <p:attrNameLst>
                                          <p:attrName>style.visibility</p:attrName>
                                        </p:attrNameLst>
                                      </p:cBhvr>
                                      <p:to>
                                        <p:strVal val="visible"/>
                                      </p:to>
                                    </p:set>
                                  </p:childTnLst>
                                </p:cTn>
                              </p:par>
                              <p:par>
                                <p:cTn fill="hold" grpId="0" id="35" nodeType="withEffect" presetClass="entr" presetID="1" presetSubtype="0">
                                  <p:stCondLst>
                                    <p:cond delay="0"/>
                                  </p:stCondLst>
                                  <p:childTnLst>
                                    <p:set>
                                      <p:cBhvr>
                                        <p:cTn dur="1" fill="hold" id="36">
                                          <p:stCondLst>
                                            <p:cond delay="0"/>
                                          </p:stCondLst>
                                        </p:cTn>
                                        <p:tgtEl>
                                          <p:spTgt spid="1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9"/>
      <p:bldP animBg="1" grpId="0" spid="10"/>
      <p:bldP animBg="1" grpId="0" spid="11"/>
      <p:bldP grpId="0" spid="12"/>
      <p:bldP grpId="0" spid="13"/>
      <p:bldP grpId="0" spid="21"/>
      <p:bldP grpId="0" spid="22"/>
      <p:bldP grpId="0" spid="23"/>
      <p:bldP grpId="0" spid="24"/>
      <p:bldP grpId="0" spid="25"/>
      <p:bldP grpId="0" spid="14"/>
    </p:bldLst>
  </p:timing>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panose="020F0302020204030204"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panose="020F0502020204030204"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id="{62F939B6-93AF-4DB8-9C6B-D6C7DFDC589F}" name="Office Theme" vid="{4A3C46E8-61CC-4603-A589-7422A47A8E4A}"/>
    </a:ext>
  </a:extLst>
</a:theme>
</file>

<file path=ppt/theme/theme2.xml><?xml version="1.0" encoding="utf-8"?>
<a:theme xmlns:a="http://schemas.openxmlformats.org/drawingml/2006/main" name="1_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panose="020F0302020204030204"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panose="020F0502020204030204"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id="{62F939B6-93AF-4DB8-9C6B-D6C7DFDC589F}" name="Office Theme" vid="{4A3C46E8-61CC-4603-A589-7422A47A8E4A}"/>
    </a:ext>
  </a:extLst>
</a:theme>
</file>

<file path=docProps/app.xml><?xml version="1.0" encoding="utf-8"?>
<Properties xmlns="http://schemas.openxmlformats.org/officeDocument/2006/extended-properties" xmlns:vt="http://schemas.openxmlformats.org/officeDocument/2006/docPropsVTypes">
  <Words>1679</Words>
  <Paragraphs>290</Paragraphs>
  <Slides>36</Slides>
  <Notes>12</Notes>
  <TotalTime>261</TotalTime>
  <HiddenSlides>0</HiddenSlides>
  <MMClips>1</MMClips>
  <ScaleCrop>false</ScaleCrop>
  <HeadingPairs>
    <vt:vector baseType="variant" size="6">
      <vt:variant>
        <vt:lpstr>Fonts Used</vt:lpstr>
      </vt:variant>
      <vt:variant>
        <vt:i4>5</vt:i4>
      </vt:variant>
      <vt:variant>
        <vt:lpstr>Theme</vt:lpstr>
      </vt:variant>
      <vt:variant>
        <vt:i4>2</vt:i4>
      </vt:variant>
      <vt:variant>
        <vt:lpstr>Slide Titles</vt:lpstr>
      </vt:variant>
      <vt:variant>
        <vt:i4>36</vt:i4>
      </vt:variant>
    </vt:vector>
  </HeadingPairs>
  <TitlesOfParts>
    <vt:vector baseType="lpstr" size="43">
      <vt:lpstr>Arial</vt:lpstr>
      <vt:lpstr>Arial Narrow</vt:lpstr>
      <vt:lpstr>Calibri</vt:lpstr>
      <vt:lpstr>Noto Sans Symbols</vt:lpstr>
      <vt:lpstr>Tahoma</vt:lpstr>
      <vt:lpstr>Office Theme</vt:lpstr>
      <vt:lpstr>1_Office Theme</vt:lpstr>
      <vt:lpstr>Flood &amp; Hurricane Preparedness Texas Gulf Coast Maintenance &amp; Operations Meeting  April 13, 2017</vt:lpstr>
      <vt:lpstr>Who is the National Weather Service?</vt:lpstr>
      <vt:lpstr>River &amp; Flash Flooding</vt:lpstr>
      <vt:lpstr>Event Overview</vt:lpstr>
      <vt:lpstr>May 26-27 Rain Totals</vt:lpstr>
      <vt:lpstr>How Common Are Events Like This?</vt:lpstr>
      <vt:lpstr>Flash Flood Watch</vt:lpstr>
      <vt:lpstr>Flood Advisory</vt:lpstr>
      <vt:lpstr>Flash Flood Warning</vt:lpstr>
      <vt:lpstr>Flash Flood Emergency</vt:lpstr>
      <vt:lpstr>Areal Flood Warning</vt:lpstr>
      <vt:lpstr>Wading Through Flood Products</vt:lpstr>
      <vt:lpstr>Where to Find Warning Information</vt:lpstr>
      <vt:lpstr>PowerPoint Presentation</vt:lpstr>
      <vt:lpstr>PowerPoint Presentation</vt:lpstr>
      <vt:lpstr>Understanding River Criteria Levels</vt:lpstr>
      <vt:lpstr>PowerPoint Presentation</vt:lpstr>
      <vt:lpstr>Flash Flood Safety Tips</vt:lpstr>
      <vt:lpstr>Flash Flood Safety</vt:lpstr>
      <vt:lpstr>Fatality Frequency</vt:lpstr>
      <vt:lpstr>Houston Floods: April 18, 2016</vt:lpstr>
      <vt:lpstr>Hurricanes</vt:lpstr>
      <vt:lpstr>Hurricane Season Begins June 1</vt:lpstr>
      <vt:lpstr>2016 Atlantic Season Summary</vt:lpstr>
      <vt:lpstr>2017 Tropical Weather Outlook</vt:lpstr>
      <vt:lpstr>2017 Tropical Weather Outlook</vt:lpstr>
      <vt:lpstr>CSU 2017 Forecast (April 6, 2017)</vt:lpstr>
      <vt:lpstr>2017 Tropical Weather Outlook</vt:lpstr>
      <vt:lpstr>Storms Can Develop Quickly Near the Coast</vt:lpstr>
      <vt:lpstr>Major Hurricane Formation (1878-2015)</vt:lpstr>
      <vt:lpstr>Texas Hurricane Impacts by Month</vt:lpstr>
      <vt:lpstr>Saffir-Simpson Hurricane Wind Scale</vt:lpstr>
      <vt:lpstr>Understanding Tropical Forecasts</vt:lpstr>
      <vt:lpstr>New Since Ike: Potential Inundation</vt:lpstr>
      <vt:lpstr>New Since Ike: Storm Surge Watch/Warning</vt:lpstr>
      <vt:lpstr>Flood &amp; Hurricane Preparedness</vt:lpstr>
    </vt:vector>
  </TitlesOfParts>
  <LinksUpToDate>false</LinksUpToDate>
  <SharedDoc>false</SharedDoc>
  <HyperlinksChanged>false</HyperlinksChanged>
  <Application>Microsoft Office PowerPoint</Application>
  <AppVersion>16.0000</AppVersion>
  <PresentationFormat>Widescreen</PresentationFormat>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2017-04-12T00:05:34Z</dcterms:created>
  <dc:creator>Melissa Huffman</dc:creator>
  <cp:lastModifiedBy>Melissa Huffman</cp:lastModifiedBy>
  <dcterms:modified xsi:type="dcterms:W3CDTF">2017-04-12T04:27:01Z</dcterms:modified>
  <cp:revision>25</cp:revision>
  <dc:title>Flood &amp; Hurricane Preparedness</dc:title>
</cp:coreProperties>
</file>