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5"/>
  </p:handoutMasterIdLst>
  <p:sldIdLst>
    <p:sldId id="273" r:id="rId5"/>
    <p:sldId id="276" r:id="rId6"/>
    <p:sldId id="256" r:id="rId7"/>
    <p:sldId id="308" r:id="rId8"/>
    <p:sldId id="309" r:id="rId9"/>
    <p:sldId id="281" r:id="rId10"/>
    <p:sldId id="287" r:id="rId11"/>
    <p:sldId id="283" r:id="rId12"/>
    <p:sldId id="282" r:id="rId13"/>
    <p:sldId id="285" r:id="rId14"/>
    <p:sldId id="292" r:id="rId15"/>
    <p:sldId id="288" r:id="rId16"/>
    <p:sldId id="289" r:id="rId17"/>
    <p:sldId id="290" r:id="rId18"/>
    <p:sldId id="291" r:id="rId19"/>
    <p:sldId id="293" r:id="rId20"/>
    <p:sldId id="294" r:id="rId21"/>
    <p:sldId id="295" r:id="rId22"/>
    <p:sldId id="296" r:id="rId23"/>
    <p:sldId id="297" r:id="rId24"/>
    <p:sldId id="298" r:id="rId25"/>
    <p:sldId id="302" r:id="rId26"/>
    <p:sldId id="299" r:id="rId27"/>
    <p:sldId id="303" r:id="rId28"/>
    <p:sldId id="304" r:id="rId29"/>
    <p:sldId id="305" r:id="rId30"/>
    <p:sldId id="300" r:id="rId31"/>
    <p:sldId id="306" r:id="rId32"/>
    <p:sldId id="307" r:id="rId33"/>
    <p:sldId id="274" r:id="rId34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D04426-A5FE-45BB-8950-282260A3FAA6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8226D1C-4164-41BE-8B74-E97908DBCA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406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32D3-5E04-4303-A676-CF3F54FEF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396175"/>
      </p:ext>
    </p:extLst>
  </p:cSld>
  <p:clrMapOvr>
    <a:masterClrMapping/>
  </p:clrMapOvr>
  <p:transition spd="slow" advTm="6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_Ble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3050" y="304800"/>
            <a:ext cx="5310188" cy="1217613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12192000" cy="6858001"/>
          </a:xfrm>
        </p:spPr>
        <p:txBody>
          <a:bodyPr rtlCol="0">
            <a:normAutofit/>
          </a:bodyPr>
          <a:lstStyle>
            <a:lvl1pPr marL="0" indent="0" algn="r">
              <a:buNone/>
              <a:defRPr sz="105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357188" y="457200"/>
            <a:ext cx="11366444" cy="1173163"/>
          </a:xfrm>
        </p:spPr>
        <p:txBody>
          <a:bodyPr anchor="t"/>
          <a:lstStyle/>
          <a:p>
            <a:r>
              <a:rPr lang="en-US" dirty="0"/>
              <a:t>Project Header</a:t>
            </a:r>
            <a:br>
              <a:rPr lang="en-US" dirty="0"/>
            </a:br>
            <a:r>
              <a:rPr lang="en-US" dirty="0"/>
              <a:t>City, ST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47047" y="1763609"/>
            <a:ext cx="5792904" cy="2624137"/>
          </a:xfrm>
        </p:spPr>
        <p:txBody>
          <a:bodyPr/>
          <a:lstStyle>
            <a:lvl2pPr marL="685800" marR="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6AD0B07C-A704-4A79-83B2-718EBF31F7E1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586C0-DAAD-4166-AC0C-2D93DCCA8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837450"/>
      </p:ext>
    </p:extLst>
  </p:cSld>
  <p:clrMapOvr>
    <a:masterClrMapping/>
  </p:clrMapOvr>
  <p:transition spd="slow" advTm="6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239948" y="1531729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/>
              <a:t>Click to edit Master text styles:</a:t>
            </a:r>
          </a:p>
          <a:p>
            <a:pPr lvl="0"/>
            <a:r>
              <a:rPr lang="en-US" noProof="0" dirty="0"/>
              <a:t>Geotechnical engineering design and analysis</a:t>
            </a:r>
          </a:p>
          <a:p>
            <a:pPr lvl="0"/>
            <a:r>
              <a:rPr lang="en-US" noProof="0" dirty="0"/>
              <a:t>Preliminary pavement design</a:t>
            </a:r>
          </a:p>
          <a:p>
            <a:pPr lvl="0"/>
            <a:r>
              <a:rPr lang="en-US" noProof="0" dirty="0"/>
              <a:t>Falling-weight </a:t>
            </a:r>
            <a:r>
              <a:rPr lang="en-US" noProof="0" dirty="0" err="1"/>
              <a:t>deflectometer</a:t>
            </a:r>
            <a:r>
              <a:rPr lang="en-US" noProof="0" dirty="0"/>
              <a:t> testing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5E6E0104-35A2-4B1C-BA44-752203023934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9330C-B98F-4F8B-B57F-7BD67E7D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950588"/>
      </p:ext>
    </p:extLst>
  </p:cSld>
  <p:clrMapOvr>
    <a:masterClrMapping/>
  </p:clrMapOvr>
  <p:transition spd="slow" advTm="6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0850" y="325438"/>
            <a:ext cx="11314113" cy="5878512"/>
          </a:xfrm>
          <a:prstGeom prst="rect">
            <a:avLst/>
          </a:prstGeom>
          <a:solidFill>
            <a:srgbClr val="7A25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980941"/>
            <a:ext cx="10515600" cy="815311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7ED22B8B-6F7B-44F0-9F85-5B245F1B37B3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0388-E0E7-4381-AEBD-A57D6FA2A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131684"/>
      </p:ext>
    </p:extLst>
  </p:cSld>
  <p:clrMapOvr>
    <a:masterClrMapping/>
  </p:clrMapOvr>
  <p:transition spd="slow" advTm="6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/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546" y="132429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546" y="214820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2959" y="132429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2959" y="214820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8957" y="209926"/>
            <a:ext cx="10515600" cy="10714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C107C7B4-6FBA-42F4-8008-C9FFAE473F03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BF48D-95CA-429D-BD8E-7CB2E5343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409577"/>
      </p:ext>
    </p:extLst>
  </p:cSld>
  <p:clrMapOvr>
    <a:masterClrMapping/>
  </p:clrMapOvr>
  <p:transition spd="slow" advTm="6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52568"/>
      </p:ext>
    </p:extLst>
  </p:cSld>
  <p:clrMapOvr>
    <a:masterClrMapping/>
  </p:clrMapOvr>
  <p:transition spd="slow" advTm="6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9075" y="209550"/>
            <a:ext cx="6980935" cy="1071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 bwMode="auto">
          <a:xfrm>
            <a:off x="239948" y="1531729"/>
            <a:ext cx="6928575" cy="466107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3"/>
          </p:nvPr>
        </p:nvSpPr>
        <p:spPr bwMode="auto">
          <a:xfrm>
            <a:off x="7399428" y="0"/>
            <a:ext cx="4792572" cy="30439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4"/>
          </p:nvPr>
        </p:nvSpPr>
        <p:spPr bwMode="auto">
          <a:xfrm>
            <a:off x="7399428" y="3164829"/>
            <a:ext cx="4792572" cy="30439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89F50FFE-11C5-4948-8120-9CB1874784C8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D417-C45C-414B-996F-768DF9B2A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913753"/>
      </p:ext>
    </p:extLst>
  </p:cSld>
  <p:clrMapOvr>
    <a:masterClrMapping/>
  </p:clrMapOvr>
  <p:transition spd="slow" advTm="6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-Red b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25438"/>
            <a:ext cx="6088063" cy="5878512"/>
          </a:xfrm>
          <a:prstGeom prst="rect">
            <a:avLst/>
          </a:prstGeom>
          <a:solidFill>
            <a:srgbClr val="7A25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93688" y="514350"/>
            <a:ext cx="5478462" cy="5364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391275" y="555625"/>
            <a:ext cx="5468938" cy="534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64B024A1-5F9C-4C50-8F35-BD6C3FB5F3D2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1DAD-5676-434C-9456-A00ECB886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852237"/>
      </p:ext>
    </p:extLst>
  </p:cSld>
  <p:clrMapOvr>
    <a:masterClrMapping/>
  </p:clrMapOvr>
  <p:transition spd="slow" advTm="6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&amp; image - Righ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7095054" cy="5888407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4113" y="207838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52626" y="356870"/>
            <a:ext cx="3932237" cy="1600200"/>
          </a:xfrm>
        </p:spPr>
        <p:txBody>
          <a:bodyPr anchor="b"/>
          <a:lstStyle>
            <a:lvl1pPr>
              <a:defRPr sz="3200">
                <a:latin typeface="Univers LT Std 55"/>
                <a:cs typeface="Univers LT Std 55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B986D3B3-2119-487D-A01D-D7AC7B01F7B6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0F648-6BC4-45D2-BF7C-C98FEC8E8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13689"/>
      </p:ext>
    </p:extLst>
  </p:cSld>
  <p:clrMapOvr>
    <a:masterClrMapping/>
  </p:clrMapOvr>
  <p:transition spd="slow" advTm="6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/Lef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2050" y="0"/>
            <a:ext cx="7879950" cy="5835926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63" y="20049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7076" y="283386"/>
            <a:ext cx="3932237" cy="1600200"/>
          </a:xfrm>
        </p:spPr>
        <p:txBody>
          <a:bodyPr anchor="b"/>
          <a:lstStyle>
            <a:lvl1pPr>
              <a:defRPr sz="3200">
                <a:latin typeface="Univers LT Std 55"/>
                <a:cs typeface="Univers LT Std 55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3223CBBC-9DDD-4E45-AD8F-AD527CA8D085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DAB0-B344-420F-B012-33AFEB876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835699"/>
      </p:ext>
    </p:extLst>
  </p:cSld>
  <p:clrMapOvr>
    <a:masterClrMapping/>
  </p:clrMapOvr>
  <p:transition spd="slow" advTm="6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075" y="209550"/>
            <a:ext cx="105156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Header title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9713" y="15319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Paragraph of content information.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735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Section | Proposal Title | </a:t>
            </a:r>
            <a:fld id="{F3DEC25A-6F98-4EC4-A534-7D42C2D5CE66}" type="datetimeFigureOut">
              <a:rPr lang="en-US" altLang="en-US"/>
              <a:pPr>
                <a:defRPr/>
              </a:pPr>
              <a:t>1/18/2018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4888CC-8C33-47F5-82EC-9772B1DBE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6396038"/>
            <a:ext cx="11684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4" r:id="rId2"/>
    <p:sldLayoutId id="2147483850" r:id="rId3"/>
    <p:sldLayoutId id="2147483845" r:id="rId4"/>
    <p:sldLayoutId id="2147483851" r:id="rId5"/>
    <p:sldLayoutId id="2147483846" r:id="rId6"/>
    <p:sldLayoutId id="2147483852" r:id="rId7"/>
    <p:sldLayoutId id="2147483847" r:id="rId8"/>
    <p:sldLayoutId id="2147483848" r:id="rId9"/>
    <p:sldLayoutId id="2147483853" r:id="rId10"/>
  </p:sldLayoutIdLst>
  <p:transition spd="slow" advTm="6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7A2531"/>
          </a:solidFill>
          <a:latin typeface="Arial"/>
          <a:ea typeface="ＭＳ Ｐゴシック" panose="020B0600070205080204" pitchFamily="34" charset="-128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A2531"/>
          </a:solidFill>
          <a:latin typeface="Arial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A2531"/>
          </a:solidFill>
          <a:latin typeface="Arial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A2531"/>
          </a:solidFill>
          <a:latin typeface="Arial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A2531"/>
          </a:solidFill>
          <a:latin typeface="Arial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b="1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joanna.monge@terracon.com" TargetMode="External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25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195" name="Title 1"/>
          <p:cNvSpPr>
            <a:spLocks noGrp="1"/>
          </p:cNvSpPr>
          <p:nvPr>
            <p:ph type="ctrTitle"/>
          </p:nvPr>
        </p:nvSpPr>
        <p:spPr>
          <a:xfrm>
            <a:off x="70339" y="3346203"/>
            <a:ext cx="12051322" cy="210519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Maintenance of Bleachers and Light Poles</a:t>
            </a:r>
            <a:r>
              <a:rPr lang="en-US" altLang="en-US" sz="5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5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Gulf Coast Maintenance and Operations Meeting</a:t>
            </a:r>
            <a:br>
              <a:rPr lang="en-US" alt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11, 2018</a:t>
            </a:r>
          </a:p>
        </p:txBody>
      </p: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5965825" y="66198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0">
              <a:latin typeface="Calibri" panose="020F0502020204030204" pitchFamily="34" charset="0"/>
            </a:endParaRP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3" y="5964238"/>
            <a:ext cx="23653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40677" y="5598319"/>
            <a:ext cx="724834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7A253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A2531"/>
                </a:solidFill>
                <a:latin typeface="Arial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A2531"/>
                </a:solidFill>
                <a:latin typeface="Arial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A2531"/>
                </a:solidFill>
                <a:latin typeface="Arial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A2531"/>
                </a:solidFill>
                <a:latin typeface="Arial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Joanna Monge, P.E.</a:t>
            </a:r>
          </a:p>
          <a:p>
            <a:pPr algn="l" eaLnBrk="1" hangingPunct="1"/>
            <a:r>
              <a:rPr lang="en-US" alt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Project Engineer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204" name="Picture 12" descr="Image result for bleac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8" y="283764"/>
            <a:ext cx="4663440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blegroup.net/images/Pole.found.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77" y="283764"/>
            <a:ext cx="2167246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/>
          <a:stretch/>
        </p:blipFill>
        <p:spPr>
          <a:xfrm>
            <a:off x="7397423" y="270816"/>
            <a:ext cx="4592529" cy="333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Visual assessment</a:t>
            </a:r>
          </a:p>
          <a:p>
            <a:pPr marL="1143000" lvl="1" indent="-457200"/>
            <a:r>
              <a:rPr lang="en-US" sz="2800" dirty="0"/>
              <a:t>Aerial working platforms</a:t>
            </a:r>
          </a:p>
          <a:p>
            <a:pPr marL="1143000" lvl="1" indent="-457200"/>
            <a:r>
              <a:rPr lang="en-US" sz="2800" dirty="0"/>
              <a:t>Drone cameras</a:t>
            </a:r>
          </a:p>
          <a:p>
            <a:pPr marL="1143000" lvl="1" indent="-457200"/>
            <a:r>
              <a:rPr lang="en-US" sz="2800" dirty="0"/>
              <a:t>Borescope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Non-destructive testing</a:t>
            </a:r>
          </a:p>
          <a:p>
            <a:pPr marL="1143000" lvl="1" indent="-457200"/>
            <a:r>
              <a:rPr lang="en-US" sz="2800" dirty="0"/>
              <a:t>Coating thickness test (galvanized/peeling paint)</a:t>
            </a:r>
          </a:p>
          <a:p>
            <a:pPr marL="1143000" lvl="1" indent="-457200"/>
            <a:r>
              <a:rPr lang="en-US" sz="2800" dirty="0"/>
              <a:t>Magnetic particle testing for cracks in welds</a:t>
            </a:r>
          </a:p>
          <a:p>
            <a:pPr marL="1143000" lvl="1" indent="-457200"/>
            <a:r>
              <a:rPr lang="en-US" sz="2800" dirty="0"/>
              <a:t>Ultrasonic thickness testing for material section/thickness loss due to corrosion</a:t>
            </a:r>
          </a:p>
        </p:txBody>
      </p:sp>
      <p:pic>
        <p:nvPicPr>
          <p:cNvPr id="44034" name="Picture 2" descr="https://cdn.shopify.com/s/files/1/1671/7289/products/e05b1f22-b38a-4807-b25c-83eaa25cf809_846e0224-cc78-49ea-be99-bcd56fe28d50_large.jpg?v=149545363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7" b="24381"/>
          <a:stretch/>
        </p:blipFill>
        <p:spPr bwMode="auto">
          <a:xfrm rot="20171314">
            <a:off x="5579039" y="515178"/>
            <a:ext cx="4200120" cy="23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lghttp.17652.nexcesscdn.net/808B15/magento/media/catalog/product/cache/8/image/ae8e27adf667b20d5f3db4b7e3a38cc2/d/a/dak-mx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22" y="189780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Bleachers – Seating and Steps</a:t>
            </a:r>
          </a:p>
        </p:txBody>
      </p:sp>
      <p:pic>
        <p:nvPicPr>
          <p:cNvPr id="40962" name="Picture 2" descr="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4" y="1087148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29" y="1087148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65" y="3941185"/>
            <a:ext cx="412183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0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954" y="3941185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43"/>
          <p:cNvSpPr>
            <a:spLocks noChangeArrowheads="1"/>
          </p:cNvSpPr>
          <p:nvPr/>
        </p:nvSpPr>
        <p:spPr bwMode="auto">
          <a:xfrm rot="3040065" flipV="1">
            <a:off x="1853997" y="1598951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AutoShape 243"/>
          <p:cNvSpPr>
            <a:spLocks noChangeArrowheads="1"/>
          </p:cNvSpPr>
          <p:nvPr/>
        </p:nvSpPr>
        <p:spPr bwMode="auto">
          <a:xfrm rot="3040065" flipV="1">
            <a:off x="7042753" y="2061177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13150060" flipV="1">
            <a:off x="4620288" y="570451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AutoShape 243"/>
          <p:cNvSpPr>
            <a:spLocks noChangeArrowheads="1"/>
          </p:cNvSpPr>
          <p:nvPr/>
        </p:nvSpPr>
        <p:spPr bwMode="auto">
          <a:xfrm rot="19508164" flipV="1">
            <a:off x="8536505" y="5168397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9550"/>
            <a:ext cx="11607418" cy="1071563"/>
          </a:xfrm>
        </p:spPr>
        <p:txBody>
          <a:bodyPr/>
          <a:lstStyle/>
          <a:p>
            <a:r>
              <a:rPr lang="en-US" dirty="0"/>
              <a:t>Where? Bleachers – Connections and Fasteners</a:t>
            </a:r>
          </a:p>
        </p:txBody>
      </p:sp>
      <p:pic>
        <p:nvPicPr>
          <p:cNvPr id="37890" name="Picture 2" descr="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0" y="1031729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jrhalpern\AppData\Local\Microsoft\Windows\Temporary Internet Files\Content.Word\0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90" y="3931949"/>
            <a:ext cx="365674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1" name="Picture 3" descr="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29" y="1031729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14" y="3931949"/>
            <a:ext cx="410777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43"/>
          <p:cNvSpPr>
            <a:spLocks noChangeArrowheads="1"/>
          </p:cNvSpPr>
          <p:nvPr/>
        </p:nvSpPr>
        <p:spPr bwMode="auto">
          <a:xfrm rot="3040065" flipV="1">
            <a:off x="1514394" y="1921406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3040065" flipV="1">
            <a:off x="7654894" y="2138463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AutoShape 243"/>
          <p:cNvSpPr>
            <a:spLocks noChangeArrowheads="1"/>
          </p:cNvSpPr>
          <p:nvPr/>
        </p:nvSpPr>
        <p:spPr bwMode="auto">
          <a:xfrm rot="19350693" flipV="1">
            <a:off x="3384523" y="556541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" name="AutoShape 243"/>
          <p:cNvSpPr>
            <a:spLocks noChangeArrowheads="1"/>
          </p:cNvSpPr>
          <p:nvPr/>
        </p:nvSpPr>
        <p:spPr bwMode="auto">
          <a:xfrm rot="8216146" flipV="1">
            <a:off x="8956759" y="4726416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9550"/>
            <a:ext cx="11298670" cy="1071563"/>
          </a:xfrm>
        </p:spPr>
        <p:txBody>
          <a:bodyPr/>
          <a:lstStyle/>
          <a:p>
            <a:r>
              <a:rPr lang="en-US" dirty="0"/>
              <a:t>Where? Bleachers – Lateral stabilizing elements</a:t>
            </a:r>
          </a:p>
        </p:txBody>
      </p:sp>
      <p:pic>
        <p:nvPicPr>
          <p:cNvPr id="4" name="Picture 3" descr="C:\Users\jrhalpern\AppData\Local\Microsoft\Windows\Temporary Internet Files\Content.Word\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09" y="1085417"/>
            <a:ext cx="365674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Picture 2" descr="0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298" y="1085417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6" y="1085417"/>
            <a:ext cx="412183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0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37" y="3998349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0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99" y="3998349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43"/>
          <p:cNvSpPr>
            <a:spLocks noChangeArrowheads="1"/>
          </p:cNvSpPr>
          <p:nvPr/>
        </p:nvSpPr>
        <p:spPr bwMode="auto">
          <a:xfrm rot="19289111" flipV="1">
            <a:off x="293051" y="294623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" name="AutoShape 243"/>
          <p:cNvSpPr>
            <a:spLocks noChangeArrowheads="1"/>
          </p:cNvSpPr>
          <p:nvPr/>
        </p:nvSpPr>
        <p:spPr bwMode="auto">
          <a:xfrm rot="3040065" flipV="1">
            <a:off x="3100905" y="4763335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" name="AutoShape 243"/>
          <p:cNvSpPr>
            <a:spLocks noChangeArrowheads="1"/>
          </p:cNvSpPr>
          <p:nvPr/>
        </p:nvSpPr>
        <p:spPr bwMode="auto">
          <a:xfrm rot="14683447" flipV="1">
            <a:off x="5841906" y="247752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5" name="AutoShape 243"/>
          <p:cNvSpPr>
            <a:spLocks noChangeArrowheads="1"/>
          </p:cNvSpPr>
          <p:nvPr/>
        </p:nvSpPr>
        <p:spPr bwMode="auto">
          <a:xfrm rot="14698470" flipV="1">
            <a:off x="9921826" y="2946556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6" name="AutoShape 243"/>
          <p:cNvSpPr>
            <a:spLocks noChangeArrowheads="1"/>
          </p:cNvSpPr>
          <p:nvPr/>
        </p:nvSpPr>
        <p:spPr bwMode="auto">
          <a:xfrm rot="19775245" flipV="1">
            <a:off x="7774242" y="575123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8" name="AutoShape 243"/>
          <p:cNvSpPr>
            <a:spLocks noChangeArrowheads="1"/>
          </p:cNvSpPr>
          <p:nvPr/>
        </p:nvSpPr>
        <p:spPr bwMode="auto">
          <a:xfrm rot="19775245" flipV="1">
            <a:off x="8260661" y="6034325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Bleachers – Handrails</a:t>
            </a:r>
          </a:p>
        </p:txBody>
      </p:sp>
      <p:pic>
        <p:nvPicPr>
          <p:cNvPr id="36866" name="Picture 2" descr="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88" y="1086443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9" y="1086443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520" y="4023923"/>
            <a:ext cx="20606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jrhalpern\AppData\Local\Microsoft\Windows\Temporary Internet Files\Content.Word\1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90" y="4023923"/>
            <a:ext cx="365674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43"/>
          <p:cNvSpPr>
            <a:spLocks noChangeArrowheads="1"/>
          </p:cNvSpPr>
          <p:nvPr/>
        </p:nvSpPr>
        <p:spPr bwMode="auto">
          <a:xfrm rot="8251693" flipV="1">
            <a:off x="9719507" y="507825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AutoShape 243"/>
          <p:cNvSpPr>
            <a:spLocks noChangeArrowheads="1"/>
          </p:cNvSpPr>
          <p:nvPr/>
        </p:nvSpPr>
        <p:spPr bwMode="auto">
          <a:xfrm rot="8695683" flipV="1">
            <a:off x="5590181" y="507825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12015111" flipV="1">
            <a:off x="8768871" y="2508129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AutoShape 243"/>
          <p:cNvSpPr>
            <a:spLocks noChangeArrowheads="1"/>
          </p:cNvSpPr>
          <p:nvPr/>
        </p:nvSpPr>
        <p:spPr bwMode="auto">
          <a:xfrm rot="12015111" flipV="1">
            <a:off x="2700299" y="2615015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Bleachers – Mechanisms</a:t>
            </a:r>
          </a:p>
        </p:txBody>
      </p:sp>
      <p:pic>
        <p:nvPicPr>
          <p:cNvPr id="38914" name="Picture 2" descr="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5" y="1142566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12" y="4024312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0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84" y="4024312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0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33" y="1142566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43"/>
          <p:cNvSpPr>
            <a:spLocks noChangeArrowheads="1"/>
          </p:cNvSpPr>
          <p:nvPr/>
        </p:nvSpPr>
        <p:spPr bwMode="auto">
          <a:xfrm rot="12877185" flipV="1">
            <a:off x="8601236" y="3028427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AutoShape 243"/>
          <p:cNvSpPr>
            <a:spLocks noChangeArrowheads="1"/>
          </p:cNvSpPr>
          <p:nvPr/>
        </p:nvSpPr>
        <p:spPr bwMode="auto">
          <a:xfrm rot="8695683" flipV="1">
            <a:off x="5276145" y="470880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11828403" flipV="1">
            <a:off x="9578220" y="5883517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AutoShape 243"/>
          <p:cNvSpPr>
            <a:spLocks noChangeArrowheads="1"/>
          </p:cNvSpPr>
          <p:nvPr/>
        </p:nvSpPr>
        <p:spPr bwMode="auto">
          <a:xfrm rot="8695683" flipV="1">
            <a:off x="2300280" y="211475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PB12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26" y="396162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Light Poles – Pole Shaft and Fixtures</a:t>
            </a:r>
          </a:p>
        </p:txBody>
      </p:sp>
      <p:pic>
        <p:nvPicPr>
          <p:cNvPr id="51202" name="Picture 2" descr="DSC06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" y="1070528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https://img-aws.ehowcdn.com/877x500p/photos.demandstudios.com/14/81/fotolia_2485812_X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r="17886"/>
          <a:stretch/>
        </p:blipFill>
        <p:spPr bwMode="auto">
          <a:xfrm>
            <a:off x="5739500" y="1070528"/>
            <a:ext cx="366712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3"/>
          <p:cNvSpPr>
            <a:spLocks noChangeArrowheads="1"/>
          </p:cNvSpPr>
          <p:nvPr/>
        </p:nvSpPr>
        <p:spPr bwMode="auto">
          <a:xfrm rot="12290152" flipV="1">
            <a:off x="2761547" y="2403031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AutoShape 243"/>
          <p:cNvSpPr>
            <a:spLocks noChangeArrowheads="1"/>
          </p:cNvSpPr>
          <p:nvPr/>
        </p:nvSpPr>
        <p:spPr bwMode="auto">
          <a:xfrm rot="19671723" flipV="1">
            <a:off x="6398551" y="2850242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14098259" flipV="1">
            <a:off x="5390935" y="525551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1208" name="Picture 8" descr="Tomball Parking Lot Light Poles111809 1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96162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43"/>
          <p:cNvSpPr>
            <a:spLocks noChangeArrowheads="1"/>
          </p:cNvSpPr>
          <p:nvPr/>
        </p:nvSpPr>
        <p:spPr bwMode="auto">
          <a:xfrm rot="9570435" flipV="1">
            <a:off x="9850959" y="4885797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Light Poles – </a:t>
            </a:r>
            <a:r>
              <a:rPr lang="en-US" dirty="0" err="1"/>
              <a:t>Handholes</a:t>
            </a:r>
            <a:endParaRPr lang="en-US" dirty="0"/>
          </a:p>
        </p:txBody>
      </p:sp>
      <p:pic>
        <p:nvPicPr>
          <p:cNvPr id="52226" name="Picture 2" descr="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7" y="2260400"/>
            <a:ext cx="3654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DSC07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15" y="2260400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43"/>
          <p:cNvSpPr>
            <a:spLocks noChangeArrowheads="1"/>
          </p:cNvSpPr>
          <p:nvPr/>
        </p:nvSpPr>
        <p:spPr bwMode="auto">
          <a:xfrm rot="19671723" flipV="1">
            <a:off x="1018469" y="3487612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AutoShape 243"/>
          <p:cNvSpPr>
            <a:spLocks noChangeArrowheads="1"/>
          </p:cNvSpPr>
          <p:nvPr/>
        </p:nvSpPr>
        <p:spPr bwMode="auto">
          <a:xfrm rot="19671723" flipV="1">
            <a:off x="8982178" y="3487612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2229" name="Picture 5" descr="PB1302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24" y="2260400"/>
            <a:ext cx="206243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43"/>
          <p:cNvSpPr>
            <a:spLocks noChangeArrowheads="1"/>
          </p:cNvSpPr>
          <p:nvPr/>
        </p:nvSpPr>
        <p:spPr bwMode="auto">
          <a:xfrm rot="19671723" flipV="1">
            <a:off x="5236973" y="3220913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P8 Katy Light Poles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58" y="4028300"/>
            <a:ext cx="365959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DSC07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65" y="4028300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Light Poles – Base Plates and Covers</a:t>
            </a:r>
          </a:p>
        </p:txBody>
      </p:sp>
      <p:pic>
        <p:nvPicPr>
          <p:cNvPr id="54274" name="Picture 2" descr="DSC07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10807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069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2" y="110807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43"/>
          <p:cNvSpPr>
            <a:spLocks noChangeArrowheads="1"/>
          </p:cNvSpPr>
          <p:nvPr/>
        </p:nvSpPr>
        <p:spPr bwMode="auto">
          <a:xfrm rot="8053562" flipV="1">
            <a:off x="2590046" y="2907093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AutoShape 243"/>
          <p:cNvSpPr>
            <a:spLocks noChangeArrowheads="1"/>
          </p:cNvSpPr>
          <p:nvPr/>
        </p:nvSpPr>
        <p:spPr bwMode="auto">
          <a:xfrm rot="18332130" flipV="1">
            <a:off x="4256518" y="5986639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AutoShape 243"/>
          <p:cNvSpPr>
            <a:spLocks noChangeArrowheads="1"/>
          </p:cNvSpPr>
          <p:nvPr/>
        </p:nvSpPr>
        <p:spPr bwMode="auto">
          <a:xfrm rot="12425613" flipV="1">
            <a:off x="8559952" y="585953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" name="AutoShape 243"/>
          <p:cNvSpPr>
            <a:spLocks noChangeArrowheads="1"/>
          </p:cNvSpPr>
          <p:nvPr/>
        </p:nvSpPr>
        <p:spPr bwMode="auto">
          <a:xfrm rot="13150784" flipV="1">
            <a:off x="8237608" y="2634952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4280" name="Picture 8" descr="PB1302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69" y="110807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3"/>
          <p:cNvSpPr>
            <a:spLocks noChangeArrowheads="1"/>
          </p:cNvSpPr>
          <p:nvPr/>
        </p:nvSpPr>
        <p:spPr bwMode="auto">
          <a:xfrm rot="12425613" flipV="1">
            <a:off x="6454927" y="2567069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6" name="AutoShape 243"/>
          <p:cNvSpPr>
            <a:spLocks noChangeArrowheads="1"/>
          </p:cNvSpPr>
          <p:nvPr/>
        </p:nvSpPr>
        <p:spPr bwMode="auto">
          <a:xfrm rot="7105813" flipV="1">
            <a:off x="9612441" y="2220241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9550"/>
            <a:ext cx="11049000" cy="1071563"/>
          </a:xfrm>
        </p:spPr>
        <p:txBody>
          <a:bodyPr/>
          <a:lstStyle/>
          <a:p>
            <a:r>
              <a:rPr lang="en-US" dirty="0"/>
              <a:t>Where? Light Poles – Anchor Bolts and Fasteners</a:t>
            </a:r>
          </a:p>
        </p:txBody>
      </p:sp>
      <p:pic>
        <p:nvPicPr>
          <p:cNvPr id="53250" name="Picture 2" descr="DSC07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128713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Friendswood ISD Light Poles 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"/>
          <a:stretch/>
        </p:blipFill>
        <p:spPr bwMode="auto">
          <a:xfrm>
            <a:off x="4901552" y="1134269"/>
            <a:ext cx="2909888" cy="273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43"/>
          <p:cNvSpPr>
            <a:spLocks noChangeArrowheads="1"/>
          </p:cNvSpPr>
          <p:nvPr/>
        </p:nvSpPr>
        <p:spPr bwMode="auto">
          <a:xfrm rot="2529516" flipV="1">
            <a:off x="582519" y="1927211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3252" name="Picture 4" descr="Friendswood ISD Lt Pole Crew Photos 00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 b="14938"/>
          <a:stretch/>
        </p:blipFill>
        <p:spPr bwMode="auto">
          <a:xfrm>
            <a:off x="8320066" y="1134269"/>
            <a:ext cx="3076575" cy="27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43"/>
          <p:cNvSpPr>
            <a:spLocks noChangeArrowheads="1"/>
          </p:cNvSpPr>
          <p:nvPr/>
        </p:nvSpPr>
        <p:spPr bwMode="auto">
          <a:xfrm rot="19202054" flipV="1">
            <a:off x="5220989" y="2934360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AutoShape 243"/>
          <p:cNvSpPr>
            <a:spLocks noChangeArrowheads="1"/>
          </p:cNvSpPr>
          <p:nvPr/>
        </p:nvSpPr>
        <p:spPr bwMode="auto">
          <a:xfrm rot="7482956" flipV="1">
            <a:off x="9931849" y="2971628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3255" name="Picture 7" descr="Katy Light Poles 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4001295"/>
            <a:ext cx="364727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243"/>
          <p:cNvSpPr>
            <a:spLocks noChangeArrowheads="1"/>
          </p:cNvSpPr>
          <p:nvPr/>
        </p:nvSpPr>
        <p:spPr bwMode="auto">
          <a:xfrm rot="13752807" flipV="1">
            <a:off x="4573289" y="510664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53256" name="Picture 8" descr="Tomball Parking Lot Light Poles111809 1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6" y="4001295"/>
            <a:ext cx="36499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3"/>
          <p:cNvSpPr>
            <a:spLocks noChangeArrowheads="1"/>
          </p:cNvSpPr>
          <p:nvPr/>
        </p:nvSpPr>
        <p:spPr bwMode="auto">
          <a:xfrm rot="19030035" flipV="1">
            <a:off x="7391158" y="6031064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5965825" y="66198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146" y="1685610"/>
            <a:ext cx="4246679" cy="41471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What?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How?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794171" y="1640114"/>
            <a:ext cx="4277290" cy="41471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What?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/>
              <a:t>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Where?</a:t>
            </a:r>
          </a:p>
          <a:p>
            <a:endParaRPr lang="en-US" sz="4000" dirty="0"/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0" dirty="0">
                <a:latin typeface="Arial" panose="020B0604020202020204" pitchFamily="34" charset="0"/>
                <a:cs typeface="Arial" panose="020B0604020202020204" pitchFamily="34" charset="0"/>
              </a:rPr>
              <a:t>What do we want to know?	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031586" y="1782834"/>
            <a:ext cx="2128828" cy="872982"/>
          </a:xfrm>
          <a:prstGeom prst="rightArrow">
            <a:avLst/>
          </a:prstGeom>
          <a:solidFill>
            <a:srgbClr val="7A25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6" name="Picture 10" descr="Man with question mark clipar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92" y="3089590"/>
            <a:ext cx="20872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Light Poles – Welds</a:t>
            </a:r>
          </a:p>
        </p:txBody>
      </p:sp>
      <p:pic>
        <p:nvPicPr>
          <p:cNvPr id="55298" name="Picture 2" descr="Friendswood ISD Lt Pole Crew Photos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996281"/>
            <a:ext cx="300436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Friendswood ISD Lt Pole Crew Photos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31" y="1996281"/>
            <a:ext cx="31389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Tomball Parking Lot Light Poles111809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97" y="1996281"/>
            <a:ext cx="425828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43"/>
          <p:cNvSpPr>
            <a:spLocks noChangeArrowheads="1"/>
          </p:cNvSpPr>
          <p:nvPr/>
        </p:nvSpPr>
        <p:spPr bwMode="auto">
          <a:xfrm rot="13483638" flipV="1">
            <a:off x="1591965" y="3891955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AutoShape 243"/>
          <p:cNvSpPr>
            <a:spLocks noChangeArrowheads="1"/>
          </p:cNvSpPr>
          <p:nvPr/>
        </p:nvSpPr>
        <p:spPr bwMode="auto">
          <a:xfrm rot="13576754" flipV="1">
            <a:off x="5535314" y="3791610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AutoShape 243"/>
          <p:cNvSpPr>
            <a:spLocks noChangeArrowheads="1"/>
          </p:cNvSpPr>
          <p:nvPr/>
        </p:nvSpPr>
        <p:spPr bwMode="auto">
          <a:xfrm rot="13576754" flipV="1">
            <a:off x="9688214" y="3791610"/>
            <a:ext cx="958546" cy="288777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Asset Management – Out with the 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9075" y="1281113"/>
            <a:ext cx="1051560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you do with the information?</a:t>
            </a:r>
          </a:p>
          <a:p>
            <a:pPr marL="1143000" lvl="1" indent="-457200"/>
            <a:r>
              <a:rPr lang="en-US" sz="2800" dirty="0"/>
              <a:t>Field evaluation forms</a:t>
            </a:r>
          </a:p>
          <a:p>
            <a:pPr marL="1143000" lvl="1" indent="-457200"/>
            <a:r>
              <a:rPr lang="en-US" sz="2800" dirty="0"/>
              <a:t>Photos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Transfer data to:</a:t>
            </a:r>
          </a:p>
          <a:p>
            <a:pPr marL="1143000" lvl="1" indent="-457200"/>
            <a:r>
              <a:rPr lang="en-US" sz="2800" dirty="0"/>
              <a:t>Spreadsheets</a:t>
            </a:r>
          </a:p>
          <a:p>
            <a:pPr marL="1143000" lvl="1" indent="-457200"/>
            <a:r>
              <a:rPr lang="en-US" sz="2800" dirty="0"/>
              <a:t>Photo Logs</a:t>
            </a:r>
          </a:p>
          <a:p>
            <a:pPr marL="1143000" lvl="1" indent="-457200"/>
            <a:r>
              <a:rPr lang="en-US" sz="2800" dirty="0"/>
              <a:t>Cross-referencing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Tedious and time-consuming</a:t>
            </a:r>
          </a:p>
          <a:p>
            <a:pPr marL="1143000" lvl="1" indent="-457200"/>
            <a:r>
              <a:rPr lang="en-US" sz="2800" dirty="0"/>
              <a:t>Maintain archive records</a:t>
            </a:r>
          </a:p>
          <a:p>
            <a:pPr marL="1143000" lvl="1" indent="-457200"/>
            <a:r>
              <a:rPr lang="en-US" sz="2800" dirty="0"/>
              <a:t>Growing paperwork</a:t>
            </a:r>
          </a:p>
        </p:txBody>
      </p:sp>
      <p:pic>
        <p:nvPicPr>
          <p:cNvPr id="45058" name="Picture 2" descr="https://thumbs.dreamstime.com/b/man-overwhelmed-office-work-1579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08" y="1089506"/>
            <a:ext cx="25138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www.xpats.com/sites/default/files/burnout-new-s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96" y="3832706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9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Asset Management – In with the New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Terracon’s updated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Online cloud storage-based data management system</a:t>
            </a:r>
          </a:p>
          <a:p>
            <a:pPr marL="1143000" lvl="1" indent="-457200"/>
            <a:r>
              <a:rPr lang="en-US" sz="2800" dirty="0"/>
              <a:t>Aerial maps (Bing, Google, </a:t>
            </a:r>
            <a:r>
              <a:rPr lang="en-US" sz="2800" dirty="0" err="1"/>
              <a:t>Eagleview</a:t>
            </a:r>
            <a:r>
              <a:rPr lang="en-US" sz="2800" dirty="0"/>
              <a:t>, etc.)</a:t>
            </a:r>
          </a:p>
          <a:p>
            <a:pPr marL="1143000" lvl="1" indent="-457200"/>
            <a:r>
              <a:rPr lang="en-US" sz="2800" dirty="0"/>
              <a:t>Tag facilities and assets</a:t>
            </a:r>
          </a:p>
          <a:p>
            <a:pPr marL="1143000" lvl="1" indent="-457200"/>
            <a:r>
              <a:rPr lang="en-US" sz="2800" dirty="0"/>
              <a:t>Access via mobile app or desktop</a:t>
            </a:r>
          </a:p>
          <a:p>
            <a:pPr marL="1143000" lvl="1" indent="-457200"/>
            <a:r>
              <a:rPr lang="en-US" sz="2800" dirty="0"/>
              <a:t>GPS coordinates</a:t>
            </a:r>
          </a:p>
          <a:p>
            <a:pPr marL="1143000" lvl="1" indent="-457200"/>
            <a:r>
              <a:rPr lang="en-US" sz="2800" dirty="0"/>
              <a:t>Real-time updates</a:t>
            </a:r>
          </a:p>
        </p:txBody>
      </p:sp>
      <p:pic>
        <p:nvPicPr>
          <p:cNvPr id="50178" name="Picture 2" descr="https://assets.pcmag.com/media/images/422493-best-cloud-storage-solutions.jpg?thumb=y&amp;width=810&amp;height=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67" y="3806269"/>
            <a:ext cx="487278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Asset Management – Mobile Data Input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/>
          <a:stretch/>
        </p:blipFill>
        <p:spPr>
          <a:xfrm>
            <a:off x="3368930" y="1114714"/>
            <a:ext cx="2701413" cy="502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/>
          <a:stretch/>
        </p:blipFill>
        <p:spPr>
          <a:xfrm>
            <a:off x="429099" y="1114714"/>
            <a:ext cx="2698811" cy="5029200"/>
          </a:xfrm>
          <a:prstGeom prst="rect">
            <a:avLst/>
          </a:prstGeom>
        </p:spPr>
      </p:pic>
      <p:sp>
        <p:nvSpPr>
          <p:cNvPr id="7" name="AutoShape 243"/>
          <p:cNvSpPr>
            <a:spLocks noChangeArrowheads="1"/>
          </p:cNvSpPr>
          <p:nvPr/>
        </p:nvSpPr>
        <p:spPr bwMode="auto">
          <a:xfrm rot="3260958" flipV="1">
            <a:off x="1324950" y="5133268"/>
            <a:ext cx="484422" cy="112551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12807" y="1918422"/>
            <a:ext cx="1616075" cy="255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 b="6666"/>
          <a:stretch/>
        </p:blipFill>
        <p:spPr>
          <a:xfrm>
            <a:off x="6322699" y="1114714"/>
            <a:ext cx="2710122" cy="5029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11363" y="4352204"/>
            <a:ext cx="1616075" cy="255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62546" y="5320146"/>
            <a:ext cx="203200" cy="20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560451" y="1715221"/>
            <a:ext cx="252356" cy="298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/>
          <a:stretch/>
        </p:blipFill>
        <p:spPr>
          <a:xfrm>
            <a:off x="9268011" y="1114714"/>
            <a:ext cx="2700111" cy="5029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9714963" y="1496292"/>
            <a:ext cx="1978273" cy="34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utoShape 243"/>
          <p:cNvSpPr>
            <a:spLocks noChangeArrowheads="1"/>
          </p:cNvSpPr>
          <p:nvPr/>
        </p:nvSpPr>
        <p:spPr bwMode="auto">
          <a:xfrm rot="19961889" flipV="1">
            <a:off x="9993278" y="6087638"/>
            <a:ext cx="484422" cy="112551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1" name="AutoShape 243"/>
          <p:cNvSpPr>
            <a:spLocks noChangeArrowheads="1"/>
          </p:cNvSpPr>
          <p:nvPr/>
        </p:nvSpPr>
        <p:spPr bwMode="auto">
          <a:xfrm rot="10800000" flipV="1">
            <a:off x="7193338" y="5076992"/>
            <a:ext cx="484422" cy="112551"/>
          </a:xfrm>
          <a:prstGeom prst="notched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09550"/>
            <a:ext cx="11115675" cy="1071563"/>
          </a:xfrm>
        </p:spPr>
        <p:txBody>
          <a:bodyPr/>
          <a:lstStyle/>
          <a:p>
            <a:r>
              <a:rPr lang="en-US" dirty="0"/>
              <a:t>Data Asset Management – District View (Desktop)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1" y="1049487"/>
            <a:ext cx="10723218" cy="5257800"/>
          </a:xfrm>
        </p:spPr>
      </p:pic>
    </p:spTree>
    <p:extLst>
      <p:ext uri="{BB962C8B-B14F-4D97-AF65-F5344CB8AC3E}">
        <p14:creationId xmlns:p14="http://schemas.microsoft.com/office/powerpoint/2010/main" val="26476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09550"/>
            <a:ext cx="11067761" cy="1071563"/>
          </a:xfrm>
        </p:spPr>
        <p:txBody>
          <a:bodyPr/>
          <a:lstStyle/>
          <a:p>
            <a:r>
              <a:rPr lang="en-US" dirty="0"/>
              <a:t>Data Asset Management – Facility View (Desktop)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/>
          <a:stretch/>
        </p:blipFill>
        <p:spPr>
          <a:xfrm>
            <a:off x="794428" y="1086504"/>
            <a:ext cx="10603145" cy="5148253"/>
          </a:xfrm>
        </p:spPr>
      </p:pic>
      <p:sp>
        <p:nvSpPr>
          <p:cNvPr id="3" name="Oval 2"/>
          <p:cNvSpPr/>
          <p:nvPr/>
        </p:nvSpPr>
        <p:spPr>
          <a:xfrm>
            <a:off x="591217" y="1822594"/>
            <a:ext cx="1219200" cy="1838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09550"/>
            <a:ext cx="11409508" cy="1071563"/>
          </a:xfrm>
        </p:spPr>
        <p:txBody>
          <a:bodyPr/>
          <a:lstStyle/>
          <a:p>
            <a:r>
              <a:rPr lang="en-US" dirty="0"/>
              <a:t>Data Asset Management – Asset Window (Desktop)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"/>
          <a:stretch/>
        </p:blipFill>
        <p:spPr>
          <a:xfrm>
            <a:off x="854961" y="1162975"/>
            <a:ext cx="10482079" cy="5029200"/>
          </a:xfrm>
        </p:spPr>
      </p:pic>
    </p:spTree>
    <p:extLst>
      <p:ext uri="{BB962C8B-B14F-4D97-AF65-F5344CB8AC3E}">
        <p14:creationId xmlns:p14="http://schemas.microsoft.com/office/powerpoint/2010/main" val="30508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Asset Management – Online Data Export (Inventory)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52794"/>
              </p:ext>
            </p:extLst>
          </p:nvPr>
        </p:nvGraphicFramePr>
        <p:xfrm>
          <a:off x="521855" y="1403933"/>
          <a:ext cx="11148291" cy="4858328"/>
        </p:xfrm>
        <a:graphic>
          <a:graphicData uri="http://schemas.openxmlformats.org/drawingml/2006/table">
            <a:tbl>
              <a:tblPr/>
              <a:tblGrid>
                <a:gridCol w="725936">
                  <a:extLst>
                    <a:ext uri="{9D8B030D-6E8A-4147-A177-3AD203B41FA5}">
                      <a16:colId xmlns:a16="http://schemas.microsoft.com/office/drawing/2014/main" xmlns="" val="1041389578"/>
                    </a:ext>
                  </a:extLst>
                </a:gridCol>
                <a:gridCol w="844456">
                  <a:extLst>
                    <a:ext uri="{9D8B030D-6E8A-4147-A177-3AD203B41FA5}">
                      <a16:colId xmlns:a16="http://schemas.microsoft.com/office/drawing/2014/main" xmlns="" val="801762308"/>
                    </a:ext>
                  </a:extLst>
                </a:gridCol>
                <a:gridCol w="1233349">
                  <a:extLst>
                    <a:ext uri="{9D8B030D-6E8A-4147-A177-3AD203B41FA5}">
                      <a16:colId xmlns:a16="http://schemas.microsoft.com/office/drawing/2014/main" xmlns="" val="693992745"/>
                    </a:ext>
                  </a:extLst>
                </a:gridCol>
                <a:gridCol w="744454">
                  <a:extLst>
                    <a:ext uri="{9D8B030D-6E8A-4147-A177-3AD203B41FA5}">
                      <a16:colId xmlns:a16="http://schemas.microsoft.com/office/drawing/2014/main" xmlns="" val="2567900877"/>
                    </a:ext>
                  </a:extLst>
                </a:gridCol>
                <a:gridCol w="1422241">
                  <a:extLst>
                    <a:ext uri="{9D8B030D-6E8A-4147-A177-3AD203B41FA5}">
                      <a16:colId xmlns:a16="http://schemas.microsoft.com/office/drawing/2014/main" xmlns="" val="915446193"/>
                    </a:ext>
                  </a:extLst>
                </a:gridCol>
                <a:gridCol w="1244460">
                  <a:extLst>
                    <a:ext uri="{9D8B030D-6E8A-4147-A177-3AD203B41FA5}">
                      <a16:colId xmlns:a16="http://schemas.microsoft.com/office/drawing/2014/main" xmlns="" val="1185748397"/>
                    </a:ext>
                  </a:extLst>
                </a:gridCol>
                <a:gridCol w="740750">
                  <a:extLst>
                    <a:ext uri="{9D8B030D-6E8A-4147-A177-3AD203B41FA5}">
                      <a16:colId xmlns:a16="http://schemas.microsoft.com/office/drawing/2014/main" xmlns="" val="681465628"/>
                    </a:ext>
                  </a:extLst>
                </a:gridCol>
                <a:gridCol w="770380">
                  <a:extLst>
                    <a:ext uri="{9D8B030D-6E8A-4147-A177-3AD203B41FA5}">
                      <a16:colId xmlns:a16="http://schemas.microsoft.com/office/drawing/2014/main" xmlns="" val="3814044094"/>
                    </a:ext>
                  </a:extLst>
                </a:gridCol>
                <a:gridCol w="977790">
                  <a:extLst>
                    <a:ext uri="{9D8B030D-6E8A-4147-A177-3AD203B41FA5}">
                      <a16:colId xmlns:a16="http://schemas.microsoft.com/office/drawing/2014/main" xmlns="" val="958072715"/>
                    </a:ext>
                  </a:extLst>
                </a:gridCol>
                <a:gridCol w="1140755">
                  <a:extLst>
                    <a:ext uri="{9D8B030D-6E8A-4147-A177-3AD203B41FA5}">
                      <a16:colId xmlns:a16="http://schemas.microsoft.com/office/drawing/2014/main" xmlns="" val="459931378"/>
                    </a:ext>
                  </a:extLst>
                </a:gridCol>
                <a:gridCol w="1303720">
                  <a:extLst>
                    <a:ext uri="{9D8B030D-6E8A-4147-A177-3AD203B41FA5}">
                      <a16:colId xmlns:a16="http://schemas.microsoft.com/office/drawing/2014/main" xmlns="" val="1156943101"/>
                    </a:ext>
                  </a:extLst>
                </a:gridCol>
              </a:tblGrid>
              <a:tr h="857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General Location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Asset Identifier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Bleacher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Frame/Structural Material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Frame/Structural Coating 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 of Rows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Seating Material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Tread Area Material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Tread Area Coating (if applicable)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Seating Area Coating (if applicable)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953547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8440919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3846567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2254768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0598040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2367981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5474786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3114825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5344464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6202425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1263434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8474239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2041211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5448656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FOOTBALL-B-14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5736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Asset Management – Online Data Export (Condition Assessment)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553958"/>
              </p:ext>
            </p:extLst>
          </p:nvPr>
        </p:nvGraphicFramePr>
        <p:xfrm>
          <a:off x="396536" y="1281113"/>
          <a:ext cx="11398928" cy="4956136"/>
        </p:xfrm>
        <a:graphic>
          <a:graphicData uri="http://schemas.openxmlformats.org/drawingml/2006/table">
            <a:tbl>
              <a:tblPr/>
              <a:tblGrid>
                <a:gridCol w="1010257">
                  <a:extLst>
                    <a:ext uri="{9D8B030D-6E8A-4147-A177-3AD203B41FA5}">
                      <a16:colId xmlns:a16="http://schemas.microsoft.com/office/drawing/2014/main" xmlns="" val="887128265"/>
                    </a:ext>
                  </a:extLst>
                </a:gridCol>
                <a:gridCol w="858272">
                  <a:extLst>
                    <a:ext uri="{9D8B030D-6E8A-4147-A177-3AD203B41FA5}">
                      <a16:colId xmlns:a16="http://schemas.microsoft.com/office/drawing/2014/main" xmlns="" val="3046326343"/>
                    </a:ext>
                  </a:extLst>
                </a:gridCol>
                <a:gridCol w="581122">
                  <a:extLst>
                    <a:ext uri="{9D8B030D-6E8A-4147-A177-3AD203B41FA5}">
                      <a16:colId xmlns:a16="http://schemas.microsoft.com/office/drawing/2014/main" xmlns="" val="2493255744"/>
                    </a:ext>
                  </a:extLst>
                </a:gridCol>
                <a:gridCol w="843965">
                  <a:extLst>
                    <a:ext uri="{9D8B030D-6E8A-4147-A177-3AD203B41FA5}">
                      <a16:colId xmlns:a16="http://schemas.microsoft.com/office/drawing/2014/main" xmlns="" val="1424875792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xmlns="" val="1231327587"/>
                    </a:ext>
                  </a:extLst>
                </a:gridCol>
                <a:gridCol w="491718">
                  <a:extLst>
                    <a:ext uri="{9D8B030D-6E8A-4147-A177-3AD203B41FA5}">
                      <a16:colId xmlns:a16="http://schemas.microsoft.com/office/drawing/2014/main" xmlns="" val="1099827296"/>
                    </a:ext>
                  </a:extLst>
                </a:gridCol>
                <a:gridCol w="502895">
                  <a:extLst>
                    <a:ext uri="{9D8B030D-6E8A-4147-A177-3AD203B41FA5}">
                      <a16:colId xmlns:a16="http://schemas.microsoft.com/office/drawing/2014/main" xmlns="" val="4094289729"/>
                    </a:ext>
                  </a:extLst>
                </a:gridCol>
                <a:gridCol w="563241">
                  <a:extLst>
                    <a:ext uri="{9D8B030D-6E8A-4147-A177-3AD203B41FA5}">
                      <a16:colId xmlns:a16="http://schemas.microsoft.com/office/drawing/2014/main" xmlns="" val="3662722323"/>
                    </a:ext>
                  </a:extLst>
                </a:gridCol>
                <a:gridCol w="702526">
                  <a:extLst>
                    <a:ext uri="{9D8B030D-6E8A-4147-A177-3AD203B41FA5}">
                      <a16:colId xmlns:a16="http://schemas.microsoft.com/office/drawing/2014/main" xmlns="" val="2313684361"/>
                    </a:ext>
                  </a:extLst>
                </a:gridCol>
                <a:gridCol w="506028">
                  <a:extLst>
                    <a:ext uri="{9D8B030D-6E8A-4147-A177-3AD203B41FA5}">
                      <a16:colId xmlns:a16="http://schemas.microsoft.com/office/drawing/2014/main" xmlns="" val="668634217"/>
                    </a:ext>
                  </a:extLst>
                </a:gridCol>
                <a:gridCol w="683580">
                  <a:extLst>
                    <a:ext uri="{9D8B030D-6E8A-4147-A177-3AD203B41FA5}">
                      <a16:colId xmlns:a16="http://schemas.microsoft.com/office/drawing/2014/main" xmlns="" val="3573190612"/>
                    </a:ext>
                  </a:extLst>
                </a:gridCol>
                <a:gridCol w="2246051">
                  <a:extLst>
                    <a:ext uri="{9D8B030D-6E8A-4147-A177-3AD203B41FA5}">
                      <a16:colId xmlns:a16="http://schemas.microsoft.com/office/drawing/2014/main" xmlns="" val="3451865074"/>
                    </a:ext>
                  </a:extLst>
                </a:gridCol>
                <a:gridCol w="1731145">
                  <a:extLst>
                    <a:ext uri="{9D8B030D-6E8A-4147-A177-3AD203B41FA5}">
                      <a16:colId xmlns:a16="http://schemas.microsoft.com/office/drawing/2014/main" xmlns="" val="1301963453"/>
                    </a:ext>
                  </a:extLst>
                </a:gridCol>
              </a:tblGrid>
              <a:tr h="860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Asset Identifier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Assessment Date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Overall Condition of Asset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Structure/Frame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Structure/Frame Coating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Seating Area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Seating Area Coating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Tread/Step Area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Tread/Step Area Coating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Handrail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Lateral Stabilizing Element Condition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8258526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19:54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1414545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HS-FOOTBALL-B-2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19:39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Loose metal guard. Loosened metal stair cap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Perform maintenance on slip guard.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928749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HS-FOOTBALL-B-3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19:21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Perform maintenace on trade area coating.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267278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HS-FOOTBALL-B-4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Perform maintenace on trade area coating.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3797151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HS-FOOTBALL-B-5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18:09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Anchor bolts in good condition except one bolt and nut anchor on column line 15 which has rust.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Replace the bolt and nut at column line 15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4922828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HS-FOOTBALL-B-6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16:44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269231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HS-FOOTBALL-B-7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16:30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structural issue on bleachers. Lots of dirt and discoloration.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2125196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HS-FOOTBALL-B-8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16:19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8753676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HS-FOOTBALL-B-9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16:00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row of seating is missing a connection between seating causing it to be unsafe.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Repair the first row of seating.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699551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HS-FOOTBALL-B-10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15:43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Thread and seating support exhibiting early signs of rust. 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Perform maintenace on trade area coating.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9479624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HS-FOOTBALL-B-11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15:26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Early signs of rusting present on thread area.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Perform maintenace on trade area coating.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3925686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HS-FOOTBALL-B-12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15:10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Seating and thread are issues are non structural. Fading and debris observed on seating areas.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7014934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HS-FOOTBALL-B-13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14:57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Thread area showing signs of wear and tear.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6170733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HS-FOOTBALL-B-14</a:t>
                      </a:r>
                    </a:p>
                  </a:txBody>
                  <a:tcPr marL="5113" marR="5113" marT="511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9/20/2017 14:46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Resurface and repaint the bleacher observed and wide spread issue of rusting.</a:t>
                      </a:r>
                    </a:p>
                  </a:txBody>
                  <a:tcPr marL="5113" marR="5113" marT="511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977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8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Repairs – Before and After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85888"/>
            <a:ext cx="11717590" cy="48972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Deficiencies have been identified.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Develop a repair plan</a:t>
            </a:r>
          </a:p>
          <a:p>
            <a:pPr marL="1143000" lvl="1" indent="-457200"/>
            <a:r>
              <a:rPr lang="en-US" sz="2800" dirty="0"/>
              <a:t>Often may be undertaken by maintenance personnel (missing bolts and washers, cleaning and repainting,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extensive repair or strengthening is required, engage the services of a professional engineering firm.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After repairs are completed, perform post-repair assessment to ensure repairs were done correctly.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Continue with regular assessments on a consistent basis.</a:t>
            </a:r>
          </a:p>
        </p:txBody>
      </p:sp>
      <p:pic>
        <p:nvPicPr>
          <p:cNvPr id="56322" name="Picture 2" descr="http://www.dayclox.com/user/products/large/repairs-and-maintenance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/>
          <a:stretch/>
        </p:blipFill>
        <p:spPr bwMode="auto">
          <a:xfrm>
            <a:off x="8420539" y="0"/>
            <a:ext cx="36195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5"/>
          <p:cNvSpPr>
            <a:spLocks noGrp="1"/>
          </p:cNvSpPr>
          <p:nvPr>
            <p:ph type="body" idx="1"/>
          </p:nvPr>
        </p:nvSpPr>
        <p:spPr>
          <a:xfrm>
            <a:off x="219075" y="1000418"/>
            <a:ext cx="5157787" cy="823913"/>
          </a:xfrm>
        </p:spPr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Bleachers</a:t>
            </a:r>
          </a:p>
        </p:txBody>
      </p:sp>
      <p:sp>
        <p:nvSpPr>
          <p:cNvPr id="10243" name="Content Placeholder 7"/>
          <p:cNvSpPr>
            <a:spLocks noGrp="1"/>
          </p:cNvSpPr>
          <p:nvPr>
            <p:ph sz="half" idx="2"/>
          </p:nvPr>
        </p:nvSpPr>
        <p:spPr>
          <a:xfrm>
            <a:off x="219075" y="1824331"/>
            <a:ext cx="5157787" cy="423884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Interior, telescopic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Exterior, grandstand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Portable, free 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Title 4"/>
          <p:cNvSpPr>
            <a:spLocks noGrp="1"/>
          </p:cNvSpPr>
          <p:nvPr>
            <p:ph type="title"/>
          </p:nvPr>
        </p:nvSpPr>
        <p:spPr>
          <a:xfrm>
            <a:off x="219075" y="209550"/>
            <a:ext cx="10515600" cy="1071563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</p:txBody>
      </p:sp>
      <p:pic>
        <p:nvPicPr>
          <p:cNvPr id="10" name="Picture 9" descr="N:\Projects\2012\F3128621\Working Files\Project Photos\Tomball Memorial High School\Small Gym\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4" y="484068"/>
            <a:ext cx="405313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48" y="3652981"/>
            <a:ext cx="36447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6488113"/>
            <a:ext cx="64135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83200"/>
            <a:ext cx="23320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0690" y="5283200"/>
            <a:ext cx="94624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Joanna Monge, P.E.			11555 Clay Road			Phone: 713-690-8989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Senior Project Engineer		Suite 100				Fax: 713-690-8787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joanna.monge@terracon.com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		Houston, Texas 77043		terracon.com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1164" y="2311569"/>
            <a:ext cx="580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7A253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5"/>
          <p:cNvSpPr>
            <a:spLocks noGrp="1"/>
          </p:cNvSpPr>
          <p:nvPr>
            <p:ph type="body" idx="1"/>
          </p:nvPr>
        </p:nvSpPr>
        <p:spPr>
          <a:xfrm>
            <a:off x="219075" y="1000418"/>
            <a:ext cx="5157787" cy="823913"/>
          </a:xfrm>
        </p:spPr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Light Poles</a:t>
            </a:r>
          </a:p>
        </p:txBody>
      </p:sp>
      <p:sp>
        <p:nvSpPr>
          <p:cNvPr id="10243" name="Content Placeholder 7"/>
          <p:cNvSpPr>
            <a:spLocks noGrp="1"/>
          </p:cNvSpPr>
          <p:nvPr>
            <p:ph sz="half" idx="2"/>
          </p:nvPr>
        </p:nvSpPr>
        <p:spPr>
          <a:xfrm>
            <a:off x="219075" y="1824331"/>
            <a:ext cx="5157787" cy="423884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Parking Lots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Stadium/Athletic/High Mast/Monopole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Title 4"/>
          <p:cNvSpPr>
            <a:spLocks noGrp="1"/>
          </p:cNvSpPr>
          <p:nvPr>
            <p:ph type="title"/>
          </p:nvPr>
        </p:nvSpPr>
        <p:spPr>
          <a:xfrm>
            <a:off x="219075" y="209550"/>
            <a:ext cx="10515600" cy="1071563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</p:txBody>
      </p:sp>
      <p:pic>
        <p:nvPicPr>
          <p:cNvPr id="10247" name="Picture 7" descr="DSC07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79" y="1600200"/>
            <a:ext cx="274453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Katy Light Poles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271" y="2840326"/>
            <a:ext cx="28793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omball Photos was 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271" y="369386"/>
            <a:ext cx="27813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</p:txBody>
      </p:sp>
      <p:sp>
        <p:nvSpPr>
          <p:cNvPr id="10243" name="Content Placeholder 7"/>
          <p:cNvSpPr>
            <a:spLocks noGrp="1"/>
          </p:cNvSpPr>
          <p:nvPr>
            <p:ph idx="1"/>
          </p:nvPr>
        </p:nvSpPr>
        <p:spPr>
          <a:xfrm>
            <a:off x="239948" y="1670274"/>
            <a:ext cx="10515600" cy="232495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ICC 300: Standard for Bleachers, Folding, and Telescopic Seating, and Grandstands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AASHTO LTS-5: Standard Specifications for Structural Supports for Highway Signs, Luminaires, and Traffic Signals</a:t>
            </a:r>
          </a:p>
        </p:txBody>
      </p:sp>
      <p:sp>
        <p:nvSpPr>
          <p:cNvPr id="10242" name="Text Placeholder 5"/>
          <p:cNvSpPr>
            <a:spLocks noGrp="1"/>
          </p:cNvSpPr>
          <p:nvPr>
            <p:ph type="body" idx="4294967295"/>
          </p:nvPr>
        </p:nvSpPr>
        <p:spPr>
          <a:xfrm>
            <a:off x="239948" y="994465"/>
            <a:ext cx="5157788" cy="823913"/>
          </a:xfrm>
        </p:spPr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Applicable Standards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9144" t="16751" r="61135" b="7086"/>
          <a:stretch/>
        </p:blipFill>
        <p:spPr>
          <a:xfrm>
            <a:off x="6473429" y="3667573"/>
            <a:ext cx="2161089" cy="2743200"/>
          </a:xfrm>
          <a:prstGeom prst="rect">
            <a:avLst/>
          </a:prstGeom>
        </p:spPr>
      </p:pic>
      <p:pic>
        <p:nvPicPr>
          <p:cNvPr id="14" name="Picture 4" descr="https://bookstore.transportation.org/imageview.aspx?id=2053&amp;DB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041" y="3667573"/>
            <a:ext cx="21210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89316" y="5064368"/>
            <a:ext cx="5514535" cy="113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800" b="1" kern="1200">
                <a:solidFill>
                  <a:schemeClr val="tx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panose="020B0600070205080204" pitchFamily="34" charset="-128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ICC – International Code Council</a:t>
            </a:r>
          </a:p>
          <a:p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AASHTO – American Association of State Highway and Transportation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48" y="1531729"/>
            <a:ext cx="7269870" cy="4661070"/>
          </a:xfrm>
        </p:spPr>
        <p:txBody>
          <a:bodyPr/>
          <a:lstStyle/>
          <a:p>
            <a:pPr marL="457200" lvl="1" indent="-457200">
              <a:spcBef>
                <a:spcPts val="1000"/>
              </a:spcBef>
            </a:pPr>
            <a:r>
              <a:rPr lang="en-US" sz="3200" b="1" dirty="0"/>
              <a:t>Safety</a:t>
            </a:r>
          </a:p>
          <a:p>
            <a:pPr marL="457200" lvl="1" indent="-457200">
              <a:spcBef>
                <a:spcPts val="1000"/>
              </a:spcBef>
            </a:pPr>
            <a:r>
              <a:rPr lang="en-US" sz="3200" b="1" dirty="0"/>
              <a:t>“An ounce of prevention is better than a pound of cure.”</a:t>
            </a:r>
          </a:p>
          <a:p>
            <a:pPr marL="457200" lvl="1" indent="-457200">
              <a:spcBef>
                <a:spcPts val="1000"/>
              </a:spcBef>
            </a:pPr>
            <a:r>
              <a:rPr lang="en-US" sz="3200" b="1" dirty="0"/>
              <a:t>Properly </a:t>
            </a:r>
            <a:r>
              <a:rPr lang="en-US" sz="3200" b="1" u="sng" dirty="0"/>
              <a:t>designed</a:t>
            </a:r>
            <a:r>
              <a:rPr lang="en-US" sz="3200" b="1" dirty="0"/>
              <a:t> and </a:t>
            </a:r>
            <a:r>
              <a:rPr lang="en-US" sz="3200" b="1" u="sng" dirty="0"/>
              <a:t>maintained</a:t>
            </a:r>
            <a:r>
              <a:rPr lang="en-US" sz="3200" b="1" dirty="0"/>
              <a:t> bleachers and light poles will remain in service for a long time</a:t>
            </a:r>
            <a:endParaRPr lang="en-US" sz="2800" dirty="0"/>
          </a:p>
          <a:p>
            <a:pPr marL="1143000" lvl="1" indent="-457200"/>
            <a:r>
              <a:rPr lang="en-US" sz="2800" dirty="0"/>
              <a:t>Cost savings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00" y="209550"/>
            <a:ext cx="4567428" cy="3044952"/>
          </a:xfrm>
        </p:spPr>
      </p:pic>
      <p:pic>
        <p:nvPicPr>
          <p:cNvPr id="35842" name="Picture 2" descr="http://ww1.hdnux.com/photos/04/45/44/1202484/3/1024x1024.jpg"/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18" y="3440113"/>
            <a:ext cx="4571702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09550"/>
            <a:ext cx="10901507" cy="1071563"/>
          </a:xfrm>
        </p:spPr>
        <p:txBody>
          <a:bodyPr/>
          <a:lstStyle/>
          <a:p>
            <a:r>
              <a:rPr lang="en-US" dirty="0"/>
              <a:t>New Bleachers and Light Poles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48" y="1531729"/>
            <a:ext cx="8783979" cy="471432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Engage licensed professional engineers and architects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Designs are signed and sealed by professional engineers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 accordance with:</a:t>
            </a:r>
          </a:p>
          <a:p>
            <a:pPr marL="1143000" lvl="1" indent="-457200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ICC 300: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Standard for Bleachers, Folding, and Telescopic Seating, and Grandstands</a:t>
            </a:r>
          </a:p>
          <a:p>
            <a:pPr marL="1143000" lvl="1" indent="-457200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AASHTO LTS-5: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Standard Specifications for Structural Supports for Highway Signs, Luminaires, and Traffic Signals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44" t="16751" r="61135" b="7086"/>
          <a:stretch/>
        </p:blipFill>
        <p:spPr>
          <a:xfrm>
            <a:off x="9279099" y="3722670"/>
            <a:ext cx="2161089" cy="2743200"/>
          </a:xfrm>
          <a:prstGeom prst="rect">
            <a:avLst/>
          </a:prstGeom>
        </p:spPr>
      </p:pic>
      <p:pic>
        <p:nvPicPr>
          <p:cNvPr id="41988" name="Picture 4" descr="https://bookstore.transportation.org/imageview.aspx?id=2053&amp;DB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95" y="422664"/>
            <a:ext cx="21210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Bleachers</a:t>
            </a:r>
          </a:p>
          <a:p>
            <a:pPr marL="1143000" lvl="1" indent="-457200"/>
            <a:r>
              <a:rPr lang="en-US" sz="2800" dirty="0"/>
              <a:t>ICC 300 – annual</a:t>
            </a:r>
          </a:p>
          <a:p>
            <a:pPr marL="1143000" lvl="1" indent="-457200"/>
            <a:r>
              <a:rPr lang="en-US" sz="2800" dirty="0"/>
              <a:t>Quarterly by maintenance team</a:t>
            </a:r>
          </a:p>
          <a:p>
            <a:pPr marL="1143000" lvl="1" indent="-457200"/>
            <a:r>
              <a:rPr lang="en-US" sz="2800" dirty="0"/>
              <a:t>Biannually by third-party inspectors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Light Poles</a:t>
            </a:r>
          </a:p>
          <a:p>
            <a:pPr marL="1143000" lvl="1" indent="-457200"/>
            <a:r>
              <a:rPr lang="en-US" sz="2800" dirty="0"/>
              <a:t>AASHTO LTS-5 – annual</a:t>
            </a:r>
          </a:p>
          <a:p>
            <a:pPr marL="1143000" lvl="1" indent="-457200"/>
            <a:r>
              <a:rPr lang="en-US" sz="2800" dirty="0"/>
              <a:t>Quarterly by maintenance team</a:t>
            </a:r>
          </a:p>
          <a:p>
            <a:pPr marL="1143000" lvl="1" indent="-457200"/>
            <a:r>
              <a:rPr lang="en-US" sz="2800" dirty="0"/>
              <a:t>Biannually by third-party inspectors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Day-to-day</a:t>
            </a:r>
          </a:p>
          <a:p>
            <a:pPr marL="1143000" lvl="1" indent="-45720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b="8564"/>
          <a:stretch/>
        </p:blipFill>
        <p:spPr>
          <a:xfrm>
            <a:off x="7136808" y="864454"/>
            <a:ext cx="4918499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29979" y="42861"/>
            <a:ext cx="152112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</a:t>
            </a:r>
          </a:p>
        </p:txBody>
      </p:sp>
      <p:sp>
        <p:nvSpPr>
          <p:cNvPr id="8" name="Rectangle 7"/>
          <p:cNvSpPr/>
          <p:nvPr/>
        </p:nvSpPr>
        <p:spPr>
          <a:xfrm rot="19472033">
            <a:off x="7249829" y="1210955"/>
            <a:ext cx="119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Quarter</a:t>
            </a:r>
          </a:p>
        </p:txBody>
      </p:sp>
      <p:sp>
        <p:nvSpPr>
          <p:cNvPr id="9" name="Rectangle 8"/>
          <p:cNvSpPr/>
          <p:nvPr/>
        </p:nvSpPr>
        <p:spPr>
          <a:xfrm rot="19472033">
            <a:off x="10740476" y="1164907"/>
            <a:ext cx="119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Quarter</a:t>
            </a:r>
          </a:p>
        </p:txBody>
      </p:sp>
      <p:sp>
        <p:nvSpPr>
          <p:cNvPr id="10" name="Rectangle 9"/>
          <p:cNvSpPr/>
          <p:nvPr/>
        </p:nvSpPr>
        <p:spPr>
          <a:xfrm rot="19472033">
            <a:off x="9541308" y="2109218"/>
            <a:ext cx="119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Quarter</a:t>
            </a:r>
          </a:p>
        </p:txBody>
      </p:sp>
      <p:sp>
        <p:nvSpPr>
          <p:cNvPr id="11" name="Rectangle 10"/>
          <p:cNvSpPr/>
          <p:nvPr/>
        </p:nvSpPr>
        <p:spPr>
          <a:xfrm rot="19472033">
            <a:off x="8336497" y="3121759"/>
            <a:ext cx="119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Quarter</a:t>
            </a:r>
          </a:p>
        </p:txBody>
      </p:sp>
      <p:sp>
        <p:nvSpPr>
          <p:cNvPr id="12" name="Rectangle 11"/>
          <p:cNvSpPr/>
          <p:nvPr/>
        </p:nvSpPr>
        <p:spPr>
          <a:xfrm rot="19472033">
            <a:off x="8293388" y="2119522"/>
            <a:ext cx="13083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Biannual</a:t>
            </a:r>
          </a:p>
        </p:txBody>
      </p:sp>
      <p:sp>
        <p:nvSpPr>
          <p:cNvPr id="14" name="Rectangle 13"/>
          <p:cNvSpPr/>
          <p:nvPr/>
        </p:nvSpPr>
        <p:spPr>
          <a:xfrm rot="19472033">
            <a:off x="10701237" y="3066138"/>
            <a:ext cx="13083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Biannual</a:t>
            </a:r>
          </a:p>
        </p:txBody>
      </p:sp>
    </p:spTree>
    <p:extLst>
      <p:ext uri="{BB962C8B-B14F-4D97-AF65-F5344CB8AC3E}">
        <p14:creationId xmlns:p14="http://schemas.microsoft.com/office/powerpoint/2010/main" val="14960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Maintenance personnel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Manufacturer’s warranty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Third-party material testing and inspection companies</a:t>
            </a:r>
          </a:p>
          <a:p>
            <a:pPr marL="1143000" lvl="1" indent="-457200"/>
            <a:r>
              <a:rPr lang="en-US" sz="2800" dirty="0"/>
              <a:t>Licensed/qualified personnel (engineers, architects) with bleachers and light pole engineering experience</a:t>
            </a:r>
          </a:p>
          <a:p>
            <a:pPr marL="1143000" lvl="1" indent="-457200"/>
            <a:r>
              <a:rPr lang="en-US" sz="2800" dirty="0"/>
              <a:t>AWS certified welding inspectors for non-destructive testing</a:t>
            </a:r>
          </a:p>
        </p:txBody>
      </p:sp>
      <p:pic>
        <p:nvPicPr>
          <p:cNvPr id="43010" name="Picture 2" descr="http://www.onlygfx.com/wp-content/uploads/2017/11/quality-control-certified-stamp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845" y="20955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9A374E4FB6B419354EAC7512ACC6B" ma:contentTypeVersion="0" ma:contentTypeDescription="Create a new document." ma:contentTypeScope="" ma:versionID="c2345246fd085e561691f4125b334e6f">
  <xsd:schema xmlns:xsd="http://www.w3.org/2001/XMLSchema" xmlns:xs="http://www.w3.org/2001/XMLSchema" xmlns:p="http://schemas.microsoft.com/office/2006/metadata/properties" xmlns:ns2="8c8cf218-b7c7-4683-b468-bf732d241aef" targetNamespace="http://schemas.microsoft.com/office/2006/metadata/properties" ma:root="true" ma:fieldsID="630ca9fed4593105f83086f10dde843b" ns2:_="">
    <xsd:import namespace="8c8cf218-b7c7-4683-b468-bf732d241ae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cf218-b7c7-4683-b468-bf732d241ae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98C993-2F7E-406C-8043-9E2AA93AD942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72A5CDE-0468-4B68-9385-83BD8140D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8cf218-b7c7-4683-b468-bf732d241a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F82E30-2F4B-4D83-9E10-D5C97F66FFD1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8c8cf218-b7c7-4683-b468-bf732d241aef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2788</TotalTime>
  <Words>1170</Words>
  <Application>Microsoft Office PowerPoint</Application>
  <PresentationFormat>Widescreen</PresentationFormat>
  <Paragraphs>471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PGothic</vt:lpstr>
      <vt:lpstr>MS PGothic</vt:lpstr>
      <vt:lpstr>Arial</vt:lpstr>
      <vt:lpstr>Arial Black</vt:lpstr>
      <vt:lpstr>Calibri</vt:lpstr>
      <vt:lpstr>Calibri Light</vt:lpstr>
      <vt:lpstr>Cambria</vt:lpstr>
      <vt:lpstr>Univers LT Std 55</vt:lpstr>
      <vt:lpstr>Office Theme</vt:lpstr>
      <vt:lpstr>Maintenance of Bleachers and Light Poles Texas Gulf Coast Maintenance and Operations Meeting January 11, 2018</vt:lpstr>
      <vt:lpstr>What do we want to know? </vt:lpstr>
      <vt:lpstr>What?</vt:lpstr>
      <vt:lpstr>What?</vt:lpstr>
      <vt:lpstr>What?</vt:lpstr>
      <vt:lpstr>Why?</vt:lpstr>
      <vt:lpstr>New Bleachers and Light Poles</vt:lpstr>
      <vt:lpstr>When?</vt:lpstr>
      <vt:lpstr>Who?</vt:lpstr>
      <vt:lpstr>How?</vt:lpstr>
      <vt:lpstr>Where? Bleachers – Seating and Steps</vt:lpstr>
      <vt:lpstr>Where? Bleachers – Connections and Fasteners</vt:lpstr>
      <vt:lpstr>Where? Bleachers – Lateral stabilizing elements</vt:lpstr>
      <vt:lpstr>Where? Bleachers – Handrails</vt:lpstr>
      <vt:lpstr>Where? Bleachers – Mechanisms</vt:lpstr>
      <vt:lpstr>Where? Light Poles – Pole Shaft and Fixtures</vt:lpstr>
      <vt:lpstr>Where? Light Poles – Handholes</vt:lpstr>
      <vt:lpstr>Where? Light Poles – Base Plates and Covers</vt:lpstr>
      <vt:lpstr>Where? Light Poles – Anchor Bolts and Fasteners</vt:lpstr>
      <vt:lpstr>Where? Light Poles – Welds</vt:lpstr>
      <vt:lpstr>Data Asset Management – Out with the Old</vt:lpstr>
      <vt:lpstr>Data Asset Management – In with the New</vt:lpstr>
      <vt:lpstr>Data Asset Management – Mobile Data Input</vt:lpstr>
      <vt:lpstr>Data Asset Management – District View (Desktop)</vt:lpstr>
      <vt:lpstr>Data Asset Management – Facility View (Desktop)</vt:lpstr>
      <vt:lpstr>Data Asset Management – Asset Window (Desktop)</vt:lpstr>
      <vt:lpstr>Data Asset Management – Online Data Export (Inventory)</vt:lpstr>
      <vt:lpstr>Data Asset Management – Online Data Export (Condition Assessment)</vt:lpstr>
      <vt:lpstr>Repairs – Before and After</vt:lpstr>
      <vt:lpstr>PowerPoint Presentation</vt:lpstr>
    </vt:vector>
  </TitlesOfParts>
  <Company>Terracon Consultants,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Interstate Highway 35E, Dallas, Texas</dc:title>
  <dc:creator>Marsh, Eve M</dc:creator>
  <cp:lastModifiedBy>HIRSCHFELD, KATHERINE</cp:lastModifiedBy>
  <cp:revision>167</cp:revision>
  <cp:lastPrinted>2015-02-17T16:24:57Z</cp:lastPrinted>
  <dcterms:created xsi:type="dcterms:W3CDTF">2014-09-30T19:33:54Z</dcterms:created>
  <dcterms:modified xsi:type="dcterms:W3CDTF">2018-01-18T17:59:46Z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MKTG-13-106</vt:lpwstr>
  </property>
  <property fmtid="{D5CDD505-2E9C-101B-9397-08002B2CF9AE}" pid="3" name="_dlc_DocIdItemGuid">
    <vt:lpwstr>f9694b12-4072-4d14-9350-ef51bfb8ad53</vt:lpwstr>
  </property>
  <property fmtid="{D5CDD505-2E9C-101B-9397-08002B2CF9AE}" pid="4" name="_dlc_DocIdUrl">
    <vt:lpwstr>http://terranet.terracon.com/dept/marketing/_layouts/DocIdRedir.aspx?ID=MKTG-13-106, MKTG-13-106</vt:lpwstr>
  </property>
  <property fmtid="{D5CDD505-2E9C-101B-9397-08002B2CF9AE}" pid="5" name="_MarkAsFinal">
    <vt:bool>true</vt:bool>
  </property>
</Properties>
</file>